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56" r:id="rId3"/>
    <p:sldId id="257" r:id="rId4"/>
    <p:sldId id="276" r:id="rId5"/>
    <p:sldId id="261" r:id="rId6"/>
    <p:sldId id="272" r:id="rId7"/>
    <p:sldId id="260" r:id="rId8"/>
    <p:sldId id="275" r:id="rId9"/>
    <p:sldId id="262" r:id="rId10"/>
    <p:sldId id="271" r:id="rId11"/>
    <p:sldId id="267" r:id="rId12"/>
    <p:sldId id="268" r:id="rId13"/>
    <p:sldId id="263" r:id="rId14"/>
    <p:sldId id="279" r:id="rId15"/>
    <p:sldId id="273" r:id="rId16"/>
    <p:sldId id="269" r:id="rId17"/>
    <p:sldId id="278" r:id="rId18"/>
    <p:sldId id="264" r:id="rId19"/>
    <p:sldId id="265" r:id="rId2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>
      <p:cViewPr varScale="1">
        <p:scale>
          <a:sx n="63" d="100"/>
          <a:sy n="63" d="100"/>
        </p:scale>
        <p:origin x="77" y="5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5C4A9-88F3-4EEB-ADC5-FBA70514AAA5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6FBEB-51B7-4A88-8909-E2635AB4962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990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6FBEB-51B7-4A88-8909-E2635AB49624}" type="slidenum">
              <a:rPr lang="es-AR" smtClean="0"/>
              <a:pPr/>
              <a:t>4</a:t>
            </a:fld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Ciclo Estacional Invierno. hibernación y depresión.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Integración, evaluación y cierre 1er ciclo.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r>
              <a:rPr lang="es-AR" dirty="0"/>
              <a:t>Ciclo Estacional Invierno. hibernación y depresión.</a:t>
            </a:r>
          </a:p>
          <a:p>
            <a:r>
              <a:rPr lang="es-AR" dirty="0"/>
              <a:t>                                                            Integración, evaluación y cierre 1er ciclo.</a:t>
            </a:r>
          </a:p>
          <a:p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Ciclo Estacional Invierno. hibernación y depresión.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Integración, evaluación y cierre 1er ciclo.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6FBEB-51B7-4A88-8909-E2635AB49624}" type="slidenum">
              <a:rPr lang="es-AR" smtClean="0"/>
              <a:pPr/>
              <a:t>19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7613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55E53-E981-41A0-9D13-268354C199F1}" type="datetimeFigureOut">
              <a:rPr lang="es-AR" smtClean="0"/>
              <a:pPr/>
              <a:t>18/2/2021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792FD-7458-421B-83C8-3230BB155F2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entrogestalticordoba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entrogestalticordoba@g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18.xml"/><Relationship Id="rId3" Type="http://schemas.openxmlformats.org/officeDocument/2006/relationships/image" Target="../media/image1.jpeg"/><Relationship Id="rId7" Type="http://schemas.openxmlformats.org/officeDocument/2006/relationships/slide" Target="slide14.xml"/><Relationship Id="rId12" Type="http://schemas.openxmlformats.org/officeDocument/2006/relationships/slide" Target="slide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3.xml"/><Relationship Id="rId5" Type="http://schemas.openxmlformats.org/officeDocument/2006/relationships/slide" Target="slide10.xml"/><Relationship Id="rId10" Type="http://schemas.openxmlformats.org/officeDocument/2006/relationships/slide" Target="slide12.xml"/><Relationship Id="rId4" Type="http://schemas.openxmlformats.org/officeDocument/2006/relationships/slide" Target="slide9.xml"/><Relationship Id="rId9" Type="http://schemas.openxmlformats.org/officeDocument/2006/relationships/slide" Target="slide11.xml"/><Relationship Id="rId1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entrogestalticordoba@gmail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mailto:centrogestalticordoba@gmail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4113" y="13296"/>
            <a:ext cx="9144000" cy="6885384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548680"/>
            <a:ext cx="9144000" cy="1584176"/>
          </a:xfrm>
          <a:prstGeom prst="rect">
            <a:avLst/>
          </a:prstGeom>
          <a:solidFill>
            <a:schemeClr val="accent6">
              <a:lumMod val="75000"/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59532" y="485902"/>
            <a:ext cx="8424936" cy="1709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2800" b="1" dirty="0">
                <a:latin typeface="+mj-lt"/>
                <a:ea typeface="+mj-ea"/>
                <a:cs typeface="+mj-cs"/>
              </a:rPr>
              <a:t>CURSO DE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POST GRADO</a:t>
            </a: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3500" b="1" dirty="0">
                <a:latin typeface="+mj-lt"/>
                <a:ea typeface="+mj-ea"/>
                <a:cs typeface="+mj-cs"/>
              </a:rPr>
              <a:t>TERAPIA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3500" b="1" dirty="0">
                <a:latin typeface="+mj-lt"/>
                <a:ea typeface="+mj-ea"/>
                <a:cs typeface="+mj-cs"/>
              </a:rPr>
              <a:t>GESTÁLT Y MEDIACIÓN TERAPÉUTICA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+mj-lt"/>
                <a:ea typeface="+mj-ea"/>
                <a:cs typeface="+mj-cs"/>
              </a:rPr>
              <a:t>CON ORIENTACIÓN CLÍNICA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Modalidad Virtual 2021</a:t>
            </a:r>
            <a:endParaRPr kumimoji="0" lang="es-AR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403648" y="2838936"/>
            <a:ext cx="6624736" cy="1846659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+mj-lt"/>
                <a:cs typeface="Times New Roman" pitchFamily="18" charset="0"/>
              </a:rPr>
              <a:t>DOCENTES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Tamhara Castelluber M.P. 2475 - M.E 534 </a:t>
            </a:r>
          </a:p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Antonio Camargo M.P. 1576  </a:t>
            </a:r>
          </a:p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Psicop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Marcela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Balegno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M.P. P13-0589 </a:t>
            </a:r>
            <a:endParaRPr lang="es-AR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s-AR" dirty="0"/>
          </a:p>
        </p:txBody>
      </p:sp>
      <p:grpSp>
        <p:nvGrpSpPr>
          <p:cNvPr id="3" name="2 Grupo"/>
          <p:cNvGrpSpPr/>
          <p:nvPr/>
        </p:nvGrpSpPr>
        <p:grpSpPr>
          <a:xfrm>
            <a:off x="0" y="5391676"/>
            <a:ext cx="9144000" cy="1477328"/>
            <a:chOff x="0" y="5391676"/>
            <a:chExt cx="9144000" cy="1477328"/>
          </a:xfrm>
        </p:grpSpPr>
        <p:sp>
          <p:nvSpPr>
            <p:cNvPr id="10" name="9 CuadroTexto"/>
            <p:cNvSpPr txBox="1"/>
            <p:nvPr/>
          </p:nvSpPr>
          <p:spPr>
            <a:xfrm>
              <a:off x="0" y="5391676"/>
              <a:ext cx="9144000" cy="1477328"/>
            </a:xfrm>
            <a:prstGeom prst="rect">
              <a:avLst/>
            </a:prstGeom>
            <a:solidFill>
              <a:schemeClr val="accent2">
                <a:lumMod val="75000"/>
                <a:alpha val="82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s-AR" dirty="0"/>
            </a:p>
            <a:p>
              <a:pPr algn="ctr"/>
              <a:endParaRPr lang="es-AR" dirty="0"/>
            </a:p>
            <a:p>
              <a:pPr algn="ctr"/>
              <a:r>
                <a:rPr lang="es-AR" dirty="0"/>
                <a:t>                                                               La Plata 415- B° Juniors–</a:t>
              </a:r>
              <a:r>
                <a:rPr lang="es-AR" dirty="0" err="1"/>
                <a:t>Cba</a:t>
              </a:r>
              <a:r>
                <a:rPr lang="es-AR" dirty="0"/>
                <a:t>.</a:t>
              </a:r>
            </a:p>
            <a:p>
              <a:pPr algn="ctr"/>
              <a:r>
                <a:rPr lang="es-AR" dirty="0"/>
                <a:t>                                                                  Tel: 0351-  4214200  –  154598441  - </a:t>
              </a:r>
            </a:p>
            <a:p>
              <a:pPr algn="ctr"/>
              <a:r>
                <a:rPr lang="es-AR" dirty="0"/>
                <a:t>                                                                         155932369  -  156862981	</a:t>
              </a:r>
            </a:p>
          </p:txBody>
        </p:sp>
        <p:pic>
          <p:nvPicPr>
            <p:cNvPr id="1026" name="Picture 2" descr="C:\Users\Tamara\Dropbox\logos\logo cgc sin fond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584" y="5676056"/>
              <a:ext cx="2120735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1 CuadroTexto"/>
            <p:cNvSpPr txBox="1"/>
            <p:nvPr/>
          </p:nvSpPr>
          <p:spPr>
            <a:xfrm>
              <a:off x="4355976" y="5445224"/>
              <a:ext cx="3672408" cy="461665"/>
            </a:xfrm>
            <a:prstGeom prst="rect">
              <a:avLst/>
            </a:prstGeom>
            <a:solidFill>
              <a:srgbClr val="FFC000">
                <a:alpha val="50196"/>
              </a:srgb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s-AR" sz="2400" dirty="0"/>
                <a:t> </a:t>
              </a:r>
              <a:r>
                <a:rPr lang="es-AR" dirty="0">
                  <a:solidFill>
                    <a:srgbClr val="FFC000"/>
                  </a:solidFill>
                  <a:hlinkClick r:id="rId4"/>
                </a:rPr>
                <a:t>centrogestalticordoba@gmail.com</a:t>
              </a:r>
              <a:endParaRPr lang="es-AR" dirty="0"/>
            </a:p>
          </p:txBody>
        </p:sp>
      </p:grpSp>
    </p:spTree>
  </p:cSld>
  <p:clrMapOvr>
    <a:masterClrMapping/>
  </p:clrMapOvr>
  <p:transition advTm="7706"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827584" y="692696"/>
            <a:ext cx="7344816" cy="5078313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3600" b="1" dirty="0">
                <a:solidFill>
                  <a:srgbClr val="C00000"/>
                </a:solidFill>
              </a:rPr>
              <a:t>Módulo II</a:t>
            </a:r>
            <a:r>
              <a:rPr lang="es-AR" sz="3600" b="1" dirty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EL ENFOQUE GESTÁLTICO</a:t>
            </a: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pPr lvl="3"/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Enfoque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Gestalt y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Terapia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Gestalt.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Teoría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la forma.</a:t>
            </a: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Leyes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la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percepción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fenomenología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la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percepción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La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mirada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fenomenológica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, El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Aquí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Ahora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Campo,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Totalidad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organismo-ambiente,Homeostasis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Asimilación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Ajuste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Creativo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Maduración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crecimiento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s-AR" sz="20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sz="2000" b="1" dirty="0"/>
          </a:p>
          <a:p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604154" y="6364176"/>
            <a:ext cx="521208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advTm="10561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755576" y="809992"/>
            <a:ext cx="7704856" cy="5663089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3200" b="1" dirty="0">
                <a:solidFill>
                  <a:srgbClr val="C00000"/>
                </a:solidFill>
              </a:rPr>
              <a:t>Módulo III</a:t>
            </a:r>
            <a:r>
              <a:rPr lang="es-AR" b="1" dirty="0"/>
              <a:t> </a:t>
            </a:r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algn="ctr"/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CONTACTO Y PROCESO VITAL – OTOÑO  </a:t>
            </a:r>
          </a:p>
          <a:p>
            <a:r>
              <a:rPr lang="es-AR" b="1" dirty="0">
                <a:solidFill>
                  <a:schemeClr val="bg2"/>
                </a:solidFill>
              </a:rPr>
              <a:t> </a:t>
            </a:r>
          </a:p>
          <a:p>
            <a:r>
              <a:rPr lang="en-US" sz="2000" b="1" dirty="0"/>
              <a:t>                     </a:t>
            </a:r>
            <a:r>
              <a:rPr lang="en-US" sz="2000" b="1" dirty="0" err="1"/>
              <a:t>Contacto</a:t>
            </a:r>
            <a:r>
              <a:rPr lang="en-US" sz="2000" b="1" dirty="0"/>
              <a:t>. </a:t>
            </a:r>
            <a:r>
              <a:rPr lang="en-US" sz="2000" b="1" dirty="0" err="1"/>
              <a:t>Límite</a:t>
            </a:r>
            <a:r>
              <a:rPr lang="en-US" sz="2000" b="1" dirty="0"/>
              <a:t> o </a:t>
            </a:r>
            <a:r>
              <a:rPr lang="en-US" sz="2000" b="1" dirty="0" err="1"/>
              <a:t>fronteras</a:t>
            </a:r>
            <a:r>
              <a:rPr lang="en-US" sz="2000" b="1" dirty="0"/>
              <a:t>. </a:t>
            </a:r>
            <a:r>
              <a:rPr lang="en-US" sz="2000" b="1" dirty="0" err="1"/>
              <a:t>Funciones</a:t>
            </a:r>
            <a:r>
              <a:rPr lang="en-US" sz="2000" b="1" dirty="0"/>
              <a:t>. </a:t>
            </a:r>
            <a:r>
              <a:rPr lang="en-US" sz="2000" b="1" dirty="0" err="1"/>
              <a:t>Soportes</a:t>
            </a:r>
            <a:r>
              <a:rPr lang="en-US" sz="2000" b="1" dirty="0"/>
              <a:t>  </a:t>
            </a:r>
            <a:r>
              <a:rPr lang="en-US" sz="2000" b="1" dirty="0" err="1"/>
              <a:t>Ciclo</a:t>
            </a:r>
            <a:r>
              <a:rPr lang="en-US" sz="2000" b="1" dirty="0"/>
              <a:t> de </a:t>
            </a:r>
          </a:p>
          <a:p>
            <a:r>
              <a:rPr lang="en-US" sz="2000" b="1" dirty="0"/>
              <a:t>                     la </a:t>
            </a:r>
            <a:r>
              <a:rPr lang="en-US" sz="2000" b="1" dirty="0" err="1"/>
              <a:t>experiencia</a:t>
            </a:r>
            <a:r>
              <a:rPr lang="en-US" sz="2000" b="1" dirty="0"/>
              <a:t> . </a:t>
            </a:r>
            <a:r>
              <a:rPr lang="en-US" sz="2000" b="1" dirty="0" err="1"/>
              <a:t>Fases</a:t>
            </a:r>
            <a:r>
              <a:rPr lang="en-US" sz="2000" b="1" dirty="0"/>
              <a:t> o </a:t>
            </a:r>
            <a:r>
              <a:rPr lang="en-US" sz="2000" b="1" dirty="0" err="1"/>
              <a:t>etapas</a:t>
            </a:r>
            <a:r>
              <a:rPr lang="en-US" sz="2000" b="1" dirty="0"/>
              <a:t>. </a:t>
            </a:r>
            <a:r>
              <a:rPr lang="en-US" sz="2000" b="1" dirty="0" err="1"/>
              <a:t>Contacto</a:t>
            </a:r>
            <a:r>
              <a:rPr lang="en-US" sz="2000" b="1" dirty="0"/>
              <a:t>/</a:t>
            </a:r>
            <a:r>
              <a:rPr lang="en-US" sz="2000" b="1" dirty="0" err="1"/>
              <a:t>Retiro</a:t>
            </a:r>
            <a:r>
              <a:rPr lang="en-US" sz="2000" b="1" dirty="0"/>
              <a:t>.</a:t>
            </a:r>
          </a:p>
          <a:p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s-AR" sz="2000" b="1" dirty="0"/>
              <a:t>                     Lo </a:t>
            </a:r>
            <a:r>
              <a:rPr lang="es-AR" sz="2000" b="1" dirty="0" err="1"/>
              <a:t>organísmico</a:t>
            </a:r>
            <a:r>
              <a:rPr lang="es-AR" sz="2000" b="1" dirty="0"/>
              <a:t> y los ciclos vitales</a:t>
            </a:r>
          </a:p>
          <a:p>
            <a:endParaRPr lang="es-AR" sz="2000" b="1" dirty="0"/>
          </a:p>
          <a:p>
            <a:r>
              <a:rPr lang="en-US" sz="2000" b="1" dirty="0"/>
              <a:t>                     </a:t>
            </a:r>
            <a:r>
              <a:rPr lang="en-US" sz="2000" b="1" dirty="0" err="1"/>
              <a:t>Sabiduría</a:t>
            </a:r>
            <a:r>
              <a:rPr lang="en-US" sz="2000" b="1" dirty="0"/>
              <a:t> </a:t>
            </a:r>
            <a:r>
              <a:rPr lang="en-US" sz="2000" b="1" dirty="0" err="1"/>
              <a:t>organísmica</a:t>
            </a:r>
            <a:r>
              <a:rPr lang="en-US" sz="2000" b="1" dirty="0"/>
              <a:t>. </a:t>
            </a:r>
            <a:r>
              <a:rPr lang="en-US" sz="2000" b="1" dirty="0" err="1"/>
              <a:t>Autorregulación</a:t>
            </a:r>
            <a:r>
              <a:rPr lang="en-US" sz="2000" b="1" dirty="0"/>
              <a:t> organísmica vs. </a:t>
            </a:r>
          </a:p>
          <a:p>
            <a:r>
              <a:rPr lang="en-US" sz="2000" b="1" dirty="0"/>
              <a:t>                     </a:t>
            </a:r>
            <a:r>
              <a:rPr lang="en-US" sz="2000" b="1" dirty="0" err="1"/>
              <a:t>regulación</a:t>
            </a:r>
            <a:r>
              <a:rPr lang="en-US" sz="2000" b="1" dirty="0"/>
              <a:t>  externa. </a:t>
            </a:r>
            <a:r>
              <a:rPr lang="en-US" sz="2000" b="1" dirty="0" err="1"/>
              <a:t>Equilibrio</a:t>
            </a:r>
            <a:r>
              <a:rPr lang="en-US" sz="2000" b="1" dirty="0"/>
              <a:t> </a:t>
            </a:r>
            <a:r>
              <a:rPr lang="en-US" sz="2000" b="1" dirty="0" err="1"/>
              <a:t>Homeostático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                    Lo Organísmico y lo  </a:t>
            </a:r>
            <a:r>
              <a:rPr lang="en-US" sz="2000" b="1" dirty="0" err="1"/>
              <a:t>Autoestructurante</a:t>
            </a:r>
            <a:r>
              <a:rPr lang="en-US" sz="2000" b="1" dirty="0"/>
              <a:t>.</a:t>
            </a:r>
          </a:p>
          <a:p>
            <a:endParaRPr lang="en-US" sz="2000" b="1" dirty="0"/>
          </a:p>
          <a:p>
            <a:r>
              <a:rPr lang="es-AR" sz="2000" b="1" dirty="0"/>
              <a:t>                    Ciclo estacional  otoño</a:t>
            </a:r>
          </a:p>
          <a:p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                   </a:t>
            </a:r>
            <a:r>
              <a:rPr lang="es-AR" sz="2000" b="1" dirty="0"/>
              <a:t>Elementos. Movimientos propicios. Concepto de duelo.</a:t>
            </a:r>
          </a:p>
          <a:p>
            <a:endParaRPr lang="es-AR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605640" y="6364176"/>
            <a:ext cx="538360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advTm="10530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755576" y="809992"/>
            <a:ext cx="7704856" cy="4678204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3200" b="1" dirty="0">
                <a:solidFill>
                  <a:srgbClr val="C00000"/>
                </a:solidFill>
              </a:rPr>
              <a:t>Módulo IV</a:t>
            </a:r>
            <a:endParaRPr lang="es-AR" b="1" dirty="0">
              <a:solidFill>
                <a:srgbClr val="C00000"/>
              </a:solidFill>
            </a:endParaRPr>
          </a:p>
          <a:p>
            <a:pPr algn="ctr"/>
            <a:r>
              <a:rPr lang="en-US" sz="2000" b="1" dirty="0">
                <a:solidFill>
                  <a:schemeClr val="bg2"/>
                </a:solidFill>
              </a:rPr>
              <a:t> </a:t>
            </a:r>
            <a:r>
              <a:rPr lang="en-US" sz="2000" b="1" dirty="0"/>
              <a:t>EL CICLO VITAL Y LAS PERTURBACIONES O ALTERACIONES  DEL CONTACTO</a:t>
            </a:r>
          </a:p>
          <a:p>
            <a:pPr algn="ctr"/>
            <a:endParaRPr lang="en-US" b="1" dirty="0">
              <a:solidFill>
                <a:schemeClr val="bg2"/>
              </a:solidFill>
            </a:endParaRPr>
          </a:p>
          <a:p>
            <a:pPr algn="ctr"/>
            <a:endParaRPr lang="en-US" b="1" dirty="0">
              <a:solidFill>
                <a:schemeClr val="bg2"/>
              </a:solidFill>
            </a:endParaRPr>
          </a:p>
          <a:p>
            <a:r>
              <a:rPr lang="en-US" sz="2000" b="1" dirty="0">
                <a:solidFill>
                  <a:schemeClr val="bg2"/>
                </a:solidFill>
              </a:rPr>
              <a:t>                  </a:t>
            </a:r>
            <a:r>
              <a:rPr lang="en-US" sz="2000" b="1" dirty="0" err="1"/>
              <a:t>Límite</a:t>
            </a:r>
            <a:r>
              <a:rPr lang="en-US" sz="2000" b="1" dirty="0"/>
              <a:t>, </a:t>
            </a:r>
            <a:r>
              <a:rPr lang="en-US" sz="2000" b="1" dirty="0" err="1"/>
              <a:t>perturbación</a:t>
            </a:r>
            <a:r>
              <a:rPr lang="en-US" sz="2000" b="1" dirty="0"/>
              <a:t> o </a:t>
            </a:r>
            <a:r>
              <a:rPr lang="en-US" sz="2000" b="1" dirty="0" err="1"/>
              <a:t>alteraciones</a:t>
            </a:r>
            <a:r>
              <a:rPr lang="en-US" sz="2000" b="1" dirty="0"/>
              <a:t> del </a:t>
            </a:r>
            <a:r>
              <a:rPr lang="en-US" sz="2000" b="1" dirty="0" err="1"/>
              <a:t>contacto</a:t>
            </a:r>
            <a:r>
              <a:rPr lang="en-US" sz="2000" b="1" dirty="0"/>
              <a:t>.                                </a:t>
            </a:r>
          </a:p>
          <a:p>
            <a:r>
              <a:rPr lang="en-US" sz="2000" b="1" dirty="0"/>
              <a:t>                  </a:t>
            </a:r>
            <a:r>
              <a:rPr lang="en-US" sz="2000" b="1" dirty="0" err="1"/>
              <a:t>Mecanismos</a:t>
            </a:r>
            <a:r>
              <a:rPr lang="en-US" sz="2000" b="1" dirty="0"/>
              <a:t> de </a:t>
            </a:r>
            <a:r>
              <a:rPr lang="en-US" sz="2000" b="1" dirty="0" err="1"/>
              <a:t>perturbación</a:t>
            </a:r>
            <a:r>
              <a:rPr lang="en-US" sz="2000" b="1" dirty="0"/>
              <a:t>  </a:t>
            </a:r>
            <a:r>
              <a:rPr lang="en-US" sz="2000" b="1" dirty="0" err="1"/>
              <a:t>desde</a:t>
            </a:r>
            <a:r>
              <a:rPr lang="en-US" sz="2000" b="1" dirty="0"/>
              <a:t> el </a:t>
            </a:r>
            <a:r>
              <a:rPr lang="en-US" sz="2000" b="1" dirty="0" err="1"/>
              <a:t>Enfoque</a:t>
            </a:r>
            <a:r>
              <a:rPr lang="en-US" sz="2000" b="1" dirty="0"/>
              <a:t>: </a:t>
            </a:r>
          </a:p>
          <a:p>
            <a:r>
              <a:rPr lang="en-US" sz="2000" b="1" dirty="0"/>
              <a:t>                  </a:t>
            </a:r>
            <a:r>
              <a:rPr lang="en-US" sz="2000" b="1" dirty="0" err="1"/>
              <a:t>Introyección</a:t>
            </a:r>
            <a:r>
              <a:rPr lang="en-US" sz="2000" b="1" dirty="0"/>
              <a:t>, </a:t>
            </a:r>
            <a:r>
              <a:rPr lang="en-US" sz="2000" b="1" dirty="0" err="1"/>
              <a:t>Proyección</a:t>
            </a:r>
            <a:r>
              <a:rPr lang="en-US" sz="2000" b="1" dirty="0"/>
              <a:t> </a:t>
            </a:r>
            <a:r>
              <a:rPr lang="en-US" sz="2000" b="1" dirty="0" err="1"/>
              <a:t>Retroflexión</a:t>
            </a:r>
            <a:r>
              <a:rPr lang="en-US" sz="2000" b="1" dirty="0"/>
              <a:t>, </a:t>
            </a:r>
            <a:r>
              <a:rPr lang="en-US" sz="2000" b="1" dirty="0" err="1"/>
              <a:t>Deflexión</a:t>
            </a:r>
            <a:r>
              <a:rPr lang="en-US" sz="2000" b="1" dirty="0"/>
              <a:t> y    </a:t>
            </a:r>
          </a:p>
          <a:p>
            <a:r>
              <a:rPr lang="en-US" sz="2000" b="1" dirty="0"/>
              <a:t>                  </a:t>
            </a:r>
            <a:r>
              <a:rPr lang="en-US" sz="2000" b="1" dirty="0" err="1"/>
              <a:t>Confluencia</a:t>
            </a:r>
            <a:r>
              <a:rPr lang="en-US" sz="2000" b="1" dirty="0"/>
              <a:t>. </a:t>
            </a:r>
          </a:p>
          <a:p>
            <a:r>
              <a:rPr lang="en-US" sz="2000" b="1" dirty="0"/>
              <a:t>                          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676456" y="6336792"/>
            <a:ext cx="482058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advTm="5617"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755576" y="809992"/>
            <a:ext cx="7704856" cy="4431983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3600" b="1" dirty="0">
                <a:solidFill>
                  <a:srgbClr val="C00000"/>
                </a:solidFill>
              </a:rPr>
              <a:t>Módulo V</a:t>
            </a:r>
            <a:endParaRPr lang="es-AR" b="1" dirty="0">
              <a:solidFill>
                <a:schemeClr val="bg2"/>
              </a:solidFill>
            </a:endParaRPr>
          </a:p>
          <a:p>
            <a:pPr algn="ctr"/>
            <a:r>
              <a:rPr lang="es-AR" sz="2000" b="1" dirty="0">
                <a:solidFill>
                  <a:schemeClr val="bg2"/>
                </a:solidFill>
              </a:rPr>
              <a:t>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LOS CICLOS NATURALES.</a:t>
            </a:r>
          </a:p>
          <a:p>
            <a:pPr lvl="3"/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Los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ciclos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estacionales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ciclo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circardiano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ritmos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biológicos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Los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movimientos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específicos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cada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estación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Ciclo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invierno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Hibernación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depresión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     </a:t>
            </a:r>
          </a:p>
          <a:p>
            <a:r>
              <a:rPr lang="en-US" dirty="0"/>
              <a:t>                    </a:t>
            </a:r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/>
              <a:t>                    </a:t>
            </a:r>
          </a:p>
          <a:p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533004" y="6210537"/>
            <a:ext cx="521208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advTm="9890"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755576" y="809992"/>
            <a:ext cx="7704856" cy="5539978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3600" b="1" dirty="0">
                <a:solidFill>
                  <a:srgbClr val="C00000"/>
                </a:solidFill>
              </a:rPr>
              <a:t>Módulo VI</a:t>
            </a:r>
            <a:endParaRPr lang="es-AR" b="1" dirty="0">
              <a:solidFill>
                <a:schemeClr val="bg2"/>
              </a:solidFill>
            </a:endParaRPr>
          </a:p>
          <a:p>
            <a:pPr algn="ctr"/>
            <a:r>
              <a:rPr lang="es-AR" sz="2000" b="1" dirty="0">
                <a:solidFill>
                  <a:schemeClr val="bg2"/>
                </a:solidFill>
              </a:rPr>
              <a:t>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APORTES ESPECÍFICOS DE LA MEDIACIÓN TERAPEUTICA.</a:t>
            </a:r>
          </a:p>
          <a:p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La Persona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mediación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los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mensajes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su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saber.</a:t>
            </a:r>
          </a:p>
          <a:p>
            <a:pPr lvl="3"/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Mediación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Mediador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Relación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Simpatía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Los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ciclos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Naturales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este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enfoque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     El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movimiento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la E-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Moción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b="1" dirty="0"/>
              <a:t>E-</a:t>
            </a:r>
            <a:r>
              <a:rPr lang="en-US" b="1" dirty="0" err="1"/>
              <a:t>Moción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detención</a:t>
            </a:r>
            <a:r>
              <a:rPr lang="en-US" b="1" dirty="0"/>
              <a:t> del  </a:t>
            </a:r>
          </a:p>
          <a:p>
            <a:r>
              <a:rPr lang="en-US" b="1" dirty="0"/>
              <a:t>                          </a:t>
            </a:r>
            <a:r>
              <a:rPr lang="en-US" b="1" dirty="0" err="1"/>
              <a:t>movimiento</a:t>
            </a:r>
            <a:r>
              <a:rPr lang="en-US" b="1" dirty="0"/>
              <a:t>.</a:t>
            </a:r>
          </a:p>
          <a:p>
            <a:r>
              <a:rPr lang="en-US" b="1" dirty="0"/>
              <a:t>                          La </a:t>
            </a:r>
            <a:r>
              <a:rPr lang="en-US" b="1" dirty="0" err="1"/>
              <a:t>doble</a:t>
            </a:r>
            <a:r>
              <a:rPr lang="en-US" b="1" dirty="0"/>
              <a:t> </a:t>
            </a:r>
            <a:r>
              <a:rPr lang="en-US" b="1" dirty="0" err="1"/>
              <a:t>opción</a:t>
            </a:r>
            <a:r>
              <a:rPr lang="en-US" b="1" dirty="0"/>
              <a:t>  </a:t>
            </a:r>
            <a:r>
              <a:rPr lang="en-US" b="1" dirty="0" err="1"/>
              <a:t>Hábito</a:t>
            </a:r>
            <a:r>
              <a:rPr lang="en-US" b="1" dirty="0"/>
              <a:t> </a:t>
            </a:r>
            <a:r>
              <a:rPr lang="en-US" b="1" dirty="0" err="1"/>
              <a:t>Primario</a:t>
            </a:r>
            <a:r>
              <a:rPr lang="en-US" b="1" dirty="0"/>
              <a:t>/ </a:t>
            </a:r>
            <a:r>
              <a:rPr lang="en-US" b="1" dirty="0" err="1"/>
              <a:t>Retorno</a:t>
            </a:r>
            <a:r>
              <a:rPr lang="en-US" b="1" dirty="0"/>
              <a:t> al </a:t>
            </a:r>
            <a:r>
              <a:rPr lang="en-US" b="1" dirty="0" err="1"/>
              <a:t>paraíso</a:t>
            </a:r>
            <a:r>
              <a:rPr lang="en-US" b="1" dirty="0"/>
              <a:t> </a:t>
            </a:r>
            <a:r>
              <a:rPr lang="en-US" b="1" dirty="0" err="1"/>
              <a:t>perdido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La persona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su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línea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historia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pre-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historia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lvl="3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especificidad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la Persona.</a:t>
            </a:r>
          </a:p>
          <a:p>
            <a:r>
              <a:rPr lang="en-US" dirty="0"/>
              <a:t>                    </a:t>
            </a:r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/>
              <a:t>                    </a:t>
            </a:r>
          </a:p>
          <a:p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533004" y="6210537"/>
            <a:ext cx="521208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8844031"/>
      </p:ext>
    </p:extLst>
  </p:cSld>
  <p:clrMapOvr>
    <a:masterClrMapping/>
  </p:clrMapOvr>
  <p:transition advTm="9890"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928662" y="857232"/>
            <a:ext cx="7704856" cy="4093428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sz="3600" b="1" dirty="0">
                <a:solidFill>
                  <a:srgbClr val="C00000"/>
                </a:solidFill>
              </a:rPr>
              <a:t> Módulo VII</a:t>
            </a:r>
          </a:p>
          <a:p>
            <a:pPr algn="ctr"/>
            <a:r>
              <a:rPr lang="es-AR" sz="2000" b="1" dirty="0"/>
              <a:t>CICLO ESTACIONAL PRIMAVERA</a:t>
            </a:r>
          </a:p>
          <a:p>
            <a:pPr algn="ctr"/>
            <a:endParaRPr lang="es-AR" sz="2000" b="1" dirty="0"/>
          </a:p>
          <a:p>
            <a:pPr algn="ctr"/>
            <a:r>
              <a:rPr lang="es-AR" sz="2000" b="1" dirty="0"/>
              <a:t>Primavera, sus elementos y </a:t>
            </a:r>
            <a:r>
              <a:rPr lang="es-AR" sz="2000" b="1" dirty="0" err="1"/>
              <a:t>movimentos</a:t>
            </a:r>
            <a:r>
              <a:rPr lang="es-AR" sz="2000" b="1" dirty="0"/>
              <a:t>, vitalidad,</a:t>
            </a:r>
          </a:p>
          <a:p>
            <a:pPr algn="ctr"/>
            <a:r>
              <a:rPr lang="es-AR" sz="2000" b="1" dirty="0" err="1"/>
              <a:t>Introyectos,Cargas</a:t>
            </a:r>
            <a:r>
              <a:rPr lang="es-AR" sz="2000" b="1" dirty="0"/>
              <a:t> fantasmas y trueque.</a:t>
            </a:r>
          </a:p>
          <a:p>
            <a:pPr algn="ctr"/>
            <a:endParaRPr lang="en-US" dirty="0"/>
          </a:p>
          <a:p>
            <a:r>
              <a:rPr lang="en-US" dirty="0"/>
              <a:t>                                                                                </a:t>
            </a:r>
            <a:endParaRPr lang="es-AR" dirty="0"/>
          </a:p>
          <a:p>
            <a:endParaRPr lang="es-AR" dirty="0"/>
          </a:p>
          <a:p>
            <a:endParaRPr lang="en-US" dirty="0"/>
          </a:p>
          <a:p>
            <a:endParaRPr lang="es-AR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595882" y="6329017"/>
            <a:ext cx="521208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9816119"/>
      </p:ext>
    </p:extLst>
  </p:cSld>
  <p:clrMapOvr>
    <a:masterClrMapping/>
  </p:clrMapOvr>
  <p:transition advTm="10671"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539552" y="1412776"/>
            <a:ext cx="7903220" cy="4462760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lvl="0" algn="ctr"/>
            <a:r>
              <a:rPr lang="es-AR" sz="3200" b="1" dirty="0">
                <a:solidFill>
                  <a:srgbClr val="C00000"/>
                </a:solidFill>
              </a:rPr>
              <a:t>Módulo VIII</a:t>
            </a:r>
          </a:p>
          <a:p>
            <a:pPr lvl="0" algn="ctr"/>
            <a:r>
              <a:rPr lang="es-AR" sz="2000" b="1" dirty="0">
                <a:solidFill>
                  <a:prstClr val="black"/>
                </a:solidFill>
              </a:rPr>
              <a:t>APORTES DE NEUROPSICOLOGÍA</a:t>
            </a:r>
          </a:p>
          <a:p>
            <a:pPr lvl="0"/>
            <a:endParaRPr lang="es-AR" b="1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                    </a:t>
            </a:r>
            <a:r>
              <a:rPr lang="en-US" sz="2000" b="1" dirty="0">
                <a:solidFill>
                  <a:prstClr val="black"/>
                </a:solidFill>
              </a:rPr>
              <a:t>Sistema </a:t>
            </a:r>
            <a:r>
              <a:rPr lang="en-US" sz="2000" b="1" dirty="0" err="1">
                <a:solidFill>
                  <a:prstClr val="black"/>
                </a:solidFill>
              </a:rPr>
              <a:t>nervioso</a:t>
            </a:r>
            <a:r>
              <a:rPr lang="en-US" sz="2000" b="1" dirty="0">
                <a:solidFill>
                  <a:prstClr val="black"/>
                </a:solidFill>
              </a:rPr>
              <a:t>. </a:t>
            </a:r>
            <a:r>
              <a:rPr lang="en-US" sz="2000" b="1" dirty="0" err="1">
                <a:solidFill>
                  <a:prstClr val="black"/>
                </a:solidFill>
              </a:rPr>
              <a:t>Estructuras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anatómicas</a:t>
            </a:r>
            <a:r>
              <a:rPr lang="en-US" sz="2000" b="1" dirty="0">
                <a:solidFill>
                  <a:prstClr val="black"/>
                </a:solidFill>
              </a:rPr>
              <a:t>  y </a:t>
            </a:r>
            <a:r>
              <a:rPr lang="en-US" sz="2000" b="1" dirty="0" err="1">
                <a:solidFill>
                  <a:prstClr val="black"/>
                </a:solidFill>
              </a:rPr>
              <a:t>fisiológicas</a:t>
            </a:r>
            <a:r>
              <a:rPr lang="en-US" sz="2000" b="1" dirty="0">
                <a:solidFill>
                  <a:prstClr val="black"/>
                </a:solidFill>
              </a:rPr>
              <a:t> .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</a:rPr>
              <a:t>                  </a:t>
            </a:r>
            <a:r>
              <a:rPr lang="en-US" sz="2000" b="1" dirty="0" err="1">
                <a:solidFill>
                  <a:prstClr val="black"/>
                </a:solidFill>
              </a:rPr>
              <a:t>Anatomía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vivencial</a:t>
            </a:r>
            <a:r>
              <a:rPr lang="en-US" sz="2000" b="1" dirty="0">
                <a:solidFill>
                  <a:prstClr val="black"/>
                </a:solidFill>
              </a:rPr>
              <a:t>. </a:t>
            </a:r>
            <a:r>
              <a:rPr lang="en-US" sz="2000" b="1" dirty="0" err="1">
                <a:solidFill>
                  <a:prstClr val="black"/>
                </a:solidFill>
              </a:rPr>
              <a:t>Predominancias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hemisféricas</a:t>
            </a:r>
            <a:r>
              <a:rPr lang="en-US" sz="2000" b="1" dirty="0">
                <a:solidFill>
                  <a:prstClr val="black"/>
                </a:solidFill>
              </a:rPr>
              <a:t>  y </a:t>
            </a:r>
            <a:r>
              <a:rPr lang="en-US" sz="2000" b="1" dirty="0" err="1">
                <a:solidFill>
                  <a:prstClr val="black"/>
                </a:solidFill>
              </a:rPr>
              <a:t>sus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</a:rPr>
              <a:t>                  </a:t>
            </a:r>
            <a:r>
              <a:rPr lang="en-US" sz="2000" b="1" dirty="0" err="1">
                <a:solidFill>
                  <a:prstClr val="black"/>
                </a:solidFill>
              </a:rPr>
              <a:t>Implicancias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en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los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modos</a:t>
            </a:r>
            <a:r>
              <a:rPr lang="en-US" sz="2000" b="1" dirty="0">
                <a:solidFill>
                  <a:prstClr val="black"/>
                </a:solidFill>
              </a:rPr>
              <a:t> de </a:t>
            </a:r>
            <a:r>
              <a:rPr lang="en-US" sz="2000" b="1" dirty="0" err="1">
                <a:solidFill>
                  <a:prstClr val="black"/>
                </a:solidFill>
              </a:rPr>
              <a:t>procesamiento</a:t>
            </a:r>
            <a:r>
              <a:rPr lang="en-US" sz="2000" b="1" dirty="0">
                <a:solidFill>
                  <a:prstClr val="black"/>
                </a:solidFill>
              </a:rPr>
              <a:t> de la 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</a:rPr>
              <a:t>                  </a:t>
            </a:r>
            <a:r>
              <a:rPr lang="en-US" sz="2000" b="1" dirty="0" err="1">
                <a:solidFill>
                  <a:prstClr val="black"/>
                </a:solidFill>
              </a:rPr>
              <a:t>Información</a:t>
            </a:r>
            <a:r>
              <a:rPr lang="en-US" sz="2000" b="1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</a:rPr>
              <a:t>                  </a:t>
            </a:r>
            <a:r>
              <a:rPr lang="en-US" sz="2000" b="1" dirty="0" err="1">
                <a:solidFill>
                  <a:prstClr val="black"/>
                </a:solidFill>
              </a:rPr>
              <a:t>Sabiduría</a:t>
            </a:r>
            <a:r>
              <a:rPr lang="en-US" sz="2000" b="1" dirty="0">
                <a:solidFill>
                  <a:prstClr val="black"/>
                </a:solidFill>
              </a:rPr>
              <a:t> dual. </a:t>
            </a:r>
            <a:r>
              <a:rPr lang="en-US" sz="2000" b="1" dirty="0" err="1">
                <a:solidFill>
                  <a:prstClr val="black"/>
                </a:solidFill>
              </a:rPr>
              <a:t>Cerebro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triuno</a:t>
            </a:r>
            <a:r>
              <a:rPr lang="en-US" sz="2000" b="1" dirty="0">
                <a:solidFill>
                  <a:prstClr val="black"/>
                </a:solidFill>
              </a:rPr>
              <a:t>.</a:t>
            </a:r>
          </a:p>
          <a:p>
            <a:pPr lvl="0"/>
            <a:endParaRPr lang="en-US" sz="2000" b="1" dirty="0">
              <a:solidFill>
                <a:prstClr val="black"/>
              </a:solidFill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</a:rPr>
              <a:t>                                </a:t>
            </a:r>
            <a:r>
              <a:rPr lang="en-US" dirty="0"/>
              <a:t>                 </a:t>
            </a:r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pPr lvl="4"/>
            <a:endParaRPr lang="es-AR" sz="2000" b="1" dirty="0"/>
          </a:p>
          <a:p>
            <a:endParaRPr lang="es-AR" b="1" dirty="0"/>
          </a:p>
          <a:p>
            <a:r>
              <a:rPr lang="en-US" dirty="0"/>
              <a:t>                     </a:t>
            </a:r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622792" y="6364176"/>
            <a:ext cx="521208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advTm="7581"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719572" y="1057423"/>
            <a:ext cx="7903220" cy="4770537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lvl="0" algn="ctr"/>
            <a:r>
              <a:rPr lang="es-AR" sz="3200" b="1" dirty="0">
                <a:solidFill>
                  <a:srgbClr val="C00000"/>
                </a:solidFill>
              </a:rPr>
              <a:t>Módulo IX</a:t>
            </a:r>
            <a:endParaRPr lang="en-US" sz="2000" b="1" dirty="0">
              <a:solidFill>
                <a:prstClr val="black"/>
              </a:solidFill>
            </a:endParaRPr>
          </a:p>
          <a:p>
            <a:pPr lvl="0"/>
            <a:endParaRPr lang="en-US" sz="2000" b="1" dirty="0">
              <a:solidFill>
                <a:prstClr val="black"/>
              </a:solidFill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</a:rPr>
              <a:t>                                 </a:t>
            </a:r>
            <a:r>
              <a:rPr lang="es-AR" sz="2000" b="1" dirty="0"/>
              <a:t>LAS POLARIDADES VITALES</a:t>
            </a:r>
          </a:p>
          <a:p>
            <a:endParaRPr lang="es-AR" b="1" dirty="0"/>
          </a:p>
          <a:p>
            <a:r>
              <a:rPr lang="en-US" b="1" dirty="0"/>
              <a:t>                    </a:t>
            </a:r>
            <a:r>
              <a:rPr lang="en-US" sz="2000" b="1" dirty="0" err="1"/>
              <a:t>Concepto</a:t>
            </a:r>
            <a:r>
              <a:rPr lang="en-US" sz="2000" b="1" dirty="0"/>
              <a:t> de </a:t>
            </a:r>
            <a:r>
              <a:rPr lang="en-US" sz="2000" b="1" dirty="0" err="1"/>
              <a:t>Polaridad</a:t>
            </a:r>
            <a:r>
              <a:rPr lang="en-US" sz="2000" b="1" dirty="0"/>
              <a:t>. </a:t>
            </a:r>
          </a:p>
          <a:p>
            <a:r>
              <a:rPr lang="en-US" sz="2000" b="1" dirty="0"/>
              <a:t>                   </a:t>
            </a:r>
            <a:r>
              <a:rPr lang="en-US" sz="2000" b="1" dirty="0" err="1"/>
              <a:t>Polarización</a:t>
            </a:r>
            <a:r>
              <a:rPr lang="en-US" sz="2000" b="1" dirty="0"/>
              <a:t> , </a:t>
            </a:r>
            <a:r>
              <a:rPr lang="en-US" sz="2000" b="1" dirty="0" err="1"/>
              <a:t>conflicto</a:t>
            </a:r>
            <a:r>
              <a:rPr lang="en-US" sz="2000" b="1" dirty="0"/>
              <a:t> e </a:t>
            </a:r>
            <a:r>
              <a:rPr lang="en-US" sz="2000" b="1" dirty="0" err="1"/>
              <a:t>integración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                   </a:t>
            </a:r>
            <a:r>
              <a:rPr lang="en-US" sz="2000" b="1" dirty="0" err="1"/>
              <a:t>Autoconcepto</a:t>
            </a:r>
            <a:r>
              <a:rPr lang="en-US" sz="2000" b="1" dirty="0"/>
              <a:t> y </a:t>
            </a:r>
            <a:r>
              <a:rPr lang="en-US" sz="2000" b="1" dirty="0" err="1"/>
              <a:t>estiramiento</a:t>
            </a:r>
            <a:r>
              <a:rPr lang="en-US" sz="2000" b="1" dirty="0"/>
              <a:t> del </a:t>
            </a:r>
            <a:r>
              <a:rPr lang="en-US" sz="2000" b="1" dirty="0" err="1"/>
              <a:t>mismo</a:t>
            </a:r>
            <a:r>
              <a:rPr lang="en-US" sz="2000" b="1" dirty="0"/>
              <a:t>.                    </a:t>
            </a:r>
          </a:p>
          <a:p>
            <a:r>
              <a:rPr lang="en-US" sz="2000" b="1" dirty="0"/>
              <a:t>                   Del </a:t>
            </a:r>
            <a:r>
              <a:rPr lang="en-US" sz="2000" b="1" dirty="0" err="1"/>
              <a:t>conflicto</a:t>
            </a:r>
            <a:r>
              <a:rPr lang="en-US" sz="2000" b="1" dirty="0"/>
              <a:t> interpersonal al  </a:t>
            </a:r>
            <a:r>
              <a:rPr lang="en-US" sz="2000" b="1" dirty="0" err="1"/>
              <a:t>conflicto</a:t>
            </a:r>
            <a:r>
              <a:rPr lang="en-US" sz="2000" b="1" dirty="0"/>
              <a:t> intrapersonal </a:t>
            </a:r>
          </a:p>
          <a:p>
            <a:r>
              <a:rPr lang="en-US" sz="2000" b="1" dirty="0"/>
              <a:t>                   y </a:t>
            </a:r>
            <a:r>
              <a:rPr lang="en-US" sz="2000" b="1" dirty="0" err="1"/>
              <a:t>viceversa</a:t>
            </a:r>
            <a:r>
              <a:rPr lang="en-US" sz="2000" b="1" dirty="0"/>
              <a:t>. </a:t>
            </a:r>
          </a:p>
          <a:p>
            <a:r>
              <a:rPr lang="en-US" sz="2000" b="1" dirty="0"/>
              <a:t>                   </a:t>
            </a:r>
            <a:r>
              <a:rPr lang="en-US" sz="2000" b="1" dirty="0" err="1"/>
              <a:t>Sabiduría</a:t>
            </a:r>
            <a:r>
              <a:rPr lang="en-US" sz="2000" b="1" dirty="0"/>
              <a:t> dual. </a:t>
            </a:r>
            <a:r>
              <a:rPr lang="en-US" sz="2000" b="1" dirty="0" err="1"/>
              <a:t>Mujer</a:t>
            </a:r>
            <a:r>
              <a:rPr lang="en-US" sz="2000" b="1" dirty="0"/>
              <a:t>/Hombre </a:t>
            </a:r>
            <a:r>
              <a:rPr lang="en-US" sz="2000" b="1" dirty="0" err="1"/>
              <a:t>Salvaje</a:t>
            </a:r>
            <a:r>
              <a:rPr lang="en-US" sz="2000" b="1" dirty="0"/>
              <a:t> y Saber </a:t>
            </a:r>
            <a:r>
              <a:rPr lang="en-US" sz="2000" b="1" dirty="0" err="1"/>
              <a:t>Intelectual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                   </a:t>
            </a:r>
            <a:r>
              <a:rPr lang="en-US" sz="2000" b="1" dirty="0" err="1"/>
              <a:t>Integración</a:t>
            </a:r>
            <a:r>
              <a:rPr lang="en-US" sz="2000" b="1" dirty="0"/>
              <a:t> el </a:t>
            </a:r>
            <a:r>
              <a:rPr lang="en-US" sz="2000" b="1" dirty="0" err="1"/>
              <a:t>lugar</a:t>
            </a:r>
            <a:r>
              <a:rPr lang="en-US" sz="2000" b="1" dirty="0"/>
              <a:t> de la </a:t>
            </a:r>
            <a:r>
              <a:rPr lang="en-US" sz="2000" b="1" dirty="0" err="1"/>
              <a:t>mediación</a:t>
            </a:r>
            <a:r>
              <a:rPr lang="en-US" sz="2000" b="1" dirty="0"/>
              <a:t>. </a:t>
            </a:r>
            <a:r>
              <a:rPr lang="en-US" dirty="0"/>
              <a:t>                 </a:t>
            </a:r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pPr lvl="4"/>
            <a:endParaRPr lang="es-AR" sz="2000" b="1" dirty="0"/>
          </a:p>
          <a:p>
            <a:endParaRPr lang="es-AR" b="1" dirty="0"/>
          </a:p>
          <a:p>
            <a:r>
              <a:rPr lang="en-US" dirty="0"/>
              <a:t>                     </a:t>
            </a:r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622792" y="6364176"/>
            <a:ext cx="521208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4913382"/>
      </p:ext>
    </p:extLst>
  </p:cSld>
  <p:clrMapOvr>
    <a:masterClrMapping/>
  </p:clrMapOvr>
  <p:transition advTm="7581"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827584" y="809992"/>
            <a:ext cx="7704856" cy="4524315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3600" b="1" dirty="0">
                <a:solidFill>
                  <a:srgbClr val="C00000"/>
                </a:solidFill>
              </a:rPr>
              <a:t>Módulo X</a:t>
            </a:r>
          </a:p>
          <a:p>
            <a:pPr algn="ctr"/>
            <a:r>
              <a:rPr lang="es-AR" sz="2000" b="1" dirty="0">
                <a:solidFill>
                  <a:srgbClr val="C00000"/>
                </a:solidFill>
              </a:rPr>
              <a:t>  </a:t>
            </a:r>
            <a:r>
              <a:rPr lang="es-AR" sz="2000" b="1" dirty="0"/>
              <a:t>CLASE CICLO ESTACIONAL DE VERANO, EVALUACIÓN,INTEGRACIÓN Y CIERRE AÑO 2021</a:t>
            </a:r>
          </a:p>
          <a:p>
            <a:endParaRPr lang="es-AR" b="1" dirty="0"/>
          </a:p>
          <a:p>
            <a:r>
              <a:rPr lang="es-AR" dirty="0"/>
              <a:t>                         </a:t>
            </a:r>
            <a:r>
              <a:rPr lang="es-AR" sz="2000" b="1" dirty="0"/>
              <a:t>Los movimientos naturales en el verano</a:t>
            </a:r>
          </a:p>
          <a:p>
            <a:r>
              <a:rPr lang="es-AR" sz="2000" b="1" dirty="0"/>
              <a:t>                       Concepto de movimiento de vagabundeo</a:t>
            </a:r>
          </a:p>
          <a:p>
            <a:r>
              <a:rPr lang="es-AR" sz="2000" b="1" dirty="0"/>
              <a:t>                       Ritos del verano</a:t>
            </a:r>
          </a:p>
          <a:p>
            <a:r>
              <a:rPr lang="es-AR" sz="2000" b="1" dirty="0"/>
              <a:t>                       Trabajos de integración grupal </a:t>
            </a:r>
          </a:p>
          <a:p>
            <a:r>
              <a:rPr lang="es-AR" sz="2000" b="1" dirty="0"/>
              <a:t>                       con todos los alumnos de la escuela</a:t>
            </a:r>
          </a:p>
          <a:p>
            <a:endParaRPr lang="es-AR" sz="2000" b="1" dirty="0"/>
          </a:p>
          <a:p>
            <a:endParaRPr lang="es-AR" sz="2000" b="1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604448" y="6309320"/>
            <a:ext cx="539552" cy="511359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advTm="10515"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719572" y="534203"/>
            <a:ext cx="7704856" cy="6432530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lvl="0"/>
            <a:endParaRPr lang="es-ES" sz="2400" b="1" dirty="0"/>
          </a:p>
          <a:p>
            <a:pPr lvl="0"/>
            <a:r>
              <a:rPr lang="es-ES" sz="2400" b="1" dirty="0">
                <a:solidFill>
                  <a:srgbClr val="C00000"/>
                </a:solidFill>
              </a:rPr>
              <a:t>Modalidad del cursado: </a:t>
            </a:r>
            <a:r>
              <a:rPr lang="es-ES" sz="2000" b="1" dirty="0"/>
              <a:t>Virtual, quincenal.</a:t>
            </a:r>
            <a:r>
              <a:rPr lang="es-ES" sz="2000" dirty="0"/>
              <a:t> </a:t>
            </a:r>
            <a:r>
              <a:rPr lang="es-ES" sz="2000" b="1" dirty="0"/>
              <a:t>Dos jornadas </a:t>
            </a:r>
          </a:p>
          <a:p>
            <a:pPr lvl="0"/>
            <a:r>
              <a:rPr lang="es-ES" sz="2000" b="1" dirty="0"/>
              <a:t>                                                     Presenciales al año. </a:t>
            </a:r>
          </a:p>
          <a:p>
            <a:pPr lvl="0"/>
            <a:r>
              <a:rPr lang="es-ES" sz="2000" b="1" dirty="0"/>
              <a:t>                                                      Requisitos:  80% asistencia</a:t>
            </a:r>
          </a:p>
          <a:p>
            <a:pPr lvl="0"/>
            <a:endParaRPr lang="es-ES" b="1" dirty="0"/>
          </a:p>
          <a:p>
            <a:r>
              <a:rPr lang="es-ES" sz="2400" b="1" dirty="0">
                <a:solidFill>
                  <a:srgbClr val="C00000"/>
                </a:solidFill>
              </a:rPr>
              <a:t>Modalidad Evaluativa: </a:t>
            </a:r>
            <a:r>
              <a:rPr lang="es-ES" sz="2400" b="1" dirty="0"/>
              <a:t>-</a:t>
            </a:r>
            <a:r>
              <a:rPr lang="es-ES" sz="2000" b="1" dirty="0"/>
              <a:t>Ensayo escrito de cada módulo basado en   </a:t>
            </a:r>
          </a:p>
          <a:p>
            <a:r>
              <a:rPr lang="es-ES" sz="2000" b="1" dirty="0"/>
              <a:t>                                                    lo Trabajado en clase a nivel Práctico  </a:t>
            </a:r>
          </a:p>
          <a:p>
            <a:r>
              <a:rPr lang="es-ES" sz="2000" b="1" dirty="0"/>
              <a:t>                                                    Vivencial e integrando lo teórico. </a:t>
            </a:r>
          </a:p>
          <a:p>
            <a:r>
              <a:rPr lang="es-ES" sz="2000" b="1" dirty="0"/>
              <a:t>                                                  - Dos Exámenes escritos por año.</a:t>
            </a:r>
          </a:p>
          <a:p>
            <a:r>
              <a:rPr lang="es-ES" sz="2000" b="1" dirty="0"/>
              <a:t>                                                   -Trabajo Monográfico Final.</a:t>
            </a:r>
          </a:p>
          <a:p>
            <a:endParaRPr lang="es-ES" sz="2000" b="1" dirty="0"/>
          </a:p>
          <a:p>
            <a:r>
              <a:rPr lang="es-ES" sz="2000" b="1" dirty="0"/>
              <a:t>                                                   </a:t>
            </a:r>
            <a:endParaRPr lang="es-ES" b="1" dirty="0"/>
          </a:p>
          <a:p>
            <a:pPr lvl="0"/>
            <a:endParaRPr lang="es-AR" b="1" dirty="0"/>
          </a:p>
          <a:p>
            <a:pPr lvl="0"/>
            <a:r>
              <a:rPr lang="es-ES" sz="2400" b="1" dirty="0">
                <a:solidFill>
                  <a:srgbClr val="C00000"/>
                </a:solidFill>
              </a:rPr>
              <a:t>Destinatarios</a:t>
            </a:r>
            <a:r>
              <a:rPr lang="es-ES" dirty="0"/>
              <a:t>: </a:t>
            </a:r>
            <a:r>
              <a:rPr lang="es-ES" sz="2000" b="1" dirty="0"/>
              <a:t>Ciclo l :  Médicos, Psiquiatras, Psicólogos,  y  </a:t>
            </a:r>
          </a:p>
          <a:p>
            <a:pPr lvl="0"/>
            <a:r>
              <a:rPr lang="es-ES" sz="2000" b="1" dirty="0"/>
              <a:t>                                               estudiantes del último año de las carreras.</a:t>
            </a:r>
          </a:p>
          <a:p>
            <a:pPr lvl="0"/>
            <a:endParaRPr lang="es-AR" sz="2000" b="1" dirty="0"/>
          </a:p>
          <a:p>
            <a:r>
              <a:rPr lang="es-ES" sz="2000" b="1" dirty="0"/>
              <a:t>                                Ciclo II: Médicos, Psiquiatras y Psicólogos.</a:t>
            </a:r>
          </a:p>
          <a:p>
            <a:endParaRPr lang="es-AR" sz="2000" b="1" dirty="0"/>
          </a:p>
          <a:p>
            <a:r>
              <a:rPr lang="es-ES" sz="2000" b="1" dirty="0"/>
              <a:t>                                Ciclo de Especialización: </a:t>
            </a:r>
            <a:r>
              <a:rPr lang="es-ES" sz="2000" b="1" dirty="0" err="1"/>
              <a:t>Idem</a:t>
            </a:r>
            <a:r>
              <a:rPr lang="es-ES" sz="2000" b="1" dirty="0"/>
              <a:t>. Ciclo II</a:t>
            </a:r>
          </a:p>
          <a:p>
            <a:endParaRPr lang="es-ES" sz="2000" b="1" dirty="0"/>
          </a:p>
        </p:txBody>
      </p:sp>
    </p:spTree>
  </p:cSld>
  <p:clrMapOvr>
    <a:masterClrMapping/>
  </p:clrMapOvr>
  <p:transition advTm="6115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75000"/>
              <a:alpha val="44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4 Rectángulo"/>
          <p:cNvSpPr/>
          <p:nvPr/>
        </p:nvSpPr>
        <p:spPr>
          <a:xfrm>
            <a:off x="0" y="-1"/>
            <a:ext cx="9144000" cy="1268760"/>
          </a:xfrm>
          <a:prstGeom prst="rect">
            <a:avLst/>
          </a:prstGeom>
          <a:solidFill>
            <a:schemeClr val="accent6">
              <a:lumMod val="7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40768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US" sz="2400" b="1" dirty="0"/>
              <a:t> CURSO</a:t>
            </a:r>
            <a:br>
              <a:rPr lang="en-US" sz="4000" b="1" dirty="0"/>
            </a:br>
            <a:r>
              <a:rPr lang="en-US" sz="3200" b="1" dirty="0"/>
              <a:t>POSGRADO TERAPIA GESTÁLTICA Y </a:t>
            </a:r>
            <a:br>
              <a:rPr lang="en-US" sz="3200" b="1" dirty="0"/>
            </a:br>
            <a:r>
              <a:rPr lang="en-US" sz="3200" b="1" dirty="0"/>
              <a:t>MEDIACIÓN TERAPEUTICA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51520" y="4357694"/>
            <a:ext cx="8240262" cy="1323439"/>
          </a:xfrm>
          <a:prstGeom prst="rect">
            <a:avLst/>
          </a:prstGeom>
          <a:solidFill>
            <a:schemeClr val="bg2">
              <a:alpha val="42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latin typeface="+mj-lt"/>
              </a:rPr>
              <a:t>Modalidad</a:t>
            </a:r>
            <a:r>
              <a:rPr lang="es-AR" dirty="0">
                <a:latin typeface="+mj-lt"/>
              </a:rPr>
              <a:t>:   </a:t>
            </a:r>
            <a:r>
              <a:rPr lang="es-AR" sz="2000" b="1" dirty="0"/>
              <a:t>Un modulo mensual de 8 horas cátedra. Dividido en 4 clases al mes  dictadas los días jueves de 18 a 20.30hs.</a:t>
            </a:r>
          </a:p>
          <a:p>
            <a:pPr algn="ctr"/>
            <a:r>
              <a:rPr lang="es-AR" sz="2000" b="1" dirty="0"/>
              <a:t>Inversión $ 4500 (Por módulo/mes</a:t>
            </a:r>
            <a:r>
              <a:rPr lang="es-AR" dirty="0"/>
              <a:t>)</a:t>
            </a:r>
          </a:p>
          <a:p>
            <a:pPr algn="ctr"/>
            <a:r>
              <a:rPr lang="en-US" sz="2000" dirty="0"/>
              <a:t> </a:t>
            </a:r>
            <a:endParaRPr lang="es-AR" sz="2000" dirty="0"/>
          </a:p>
        </p:txBody>
      </p:sp>
      <p:grpSp>
        <p:nvGrpSpPr>
          <p:cNvPr id="12" name="11 Grupo"/>
          <p:cNvGrpSpPr/>
          <p:nvPr/>
        </p:nvGrpSpPr>
        <p:grpSpPr>
          <a:xfrm>
            <a:off x="-128538" y="1397551"/>
            <a:ext cx="9113044" cy="2806602"/>
            <a:chOff x="-128538" y="2272169"/>
            <a:chExt cx="9113044" cy="2592288"/>
          </a:xfrm>
        </p:grpSpPr>
        <p:sp>
          <p:nvSpPr>
            <p:cNvPr id="7" name="6 Rectángulo"/>
            <p:cNvSpPr/>
            <p:nvPr/>
          </p:nvSpPr>
          <p:spPr>
            <a:xfrm>
              <a:off x="-54260" y="2272169"/>
              <a:ext cx="8964488" cy="2592288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55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b="1" i="1">
                  <a:latin typeface="Calibri" pitchFamily="34" charset="0"/>
                </a:rPr>
                <a:t> </a:t>
              </a:r>
              <a:endParaRPr lang="es-AR" b="1" i="1">
                <a:latin typeface="Calibri" pitchFamily="34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-128538" y="2459897"/>
              <a:ext cx="9113044" cy="227419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Una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formación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profesional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clínica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 que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relaciona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e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integra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modelos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vinculares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,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conceptuales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y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técnicos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de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estas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dos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formas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de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abordaje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gestáltico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. </a:t>
              </a:r>
            </a:p>
            <a:p>
              <a:pPr algn="ctr"/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Fundados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en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 la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Fenomenología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,  el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Enfoque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Gestáltico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, la Mediation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Therapeutique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(Jean Ambrosi ) y bases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neuropsicológicas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,</a:t>
              </a:r>
            </a:p>
            <a:p>
              <a:pPr algn="ctr"/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con el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objetivo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de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profundizar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la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comprensión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,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recuperar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el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diálogo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entre las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diferentes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Fuerzas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y las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Sabidurías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que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equilibran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al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ser</a:t>
              </a:r>
              <a:r>
                <a:rPr lang="en-US" sz="2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humano</a:t>
              </a:r>
              <a:r>
                <a:rPr 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.</a:t>
              </a:r>
              <a:endParaRPr lang="es-AR" sz="2200" dirty="0"/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0" y="5380696"/>
            <a:ext cx="9144000" cy="1477328"/>
          </a:xfrm>
          <a:prstGeom prst="rect">
            <a:avLst/>
          </a:prstGeom>
          <a:solidFill>
            <a:schemeClr val="accent2">
              <a:lumMod val="75000"/>
              <a:alpha val="82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AR" dirty="0"/>
          </a:p>
          <a:p>
            <a:pPr algn="ctr"/>
            <a:r>
              <a:rPr lang="es-AR" dirty="0"/>
              <a:t>                                                                  </a:t>
            </a:r>
          </a:p>
          <a:p>
            <a:pPr algn="ctr"/>
            <a:r>
              <a:rPr lang="es-AR" dirty="0"/>
              <a:t>                                                                     La  Plata 415- B° Juniors–</a:t>
            </a:r>
            <a:r>
              <a:rPr lang="es-AR" dirty="0" err="1"/>
              <a:t>Cba</a:t>
            </a:r>
            <a:r>
              <a:rPr lang="es-AR" dirty="0"/>
              <a:t>.</a:t>
            </a:r>
          </a:p>
          <a:p>
            <a:pPr algn="ctr"/>
            <a:r>
              <a:rPr lang="es-AR" dirty="0"/>
              <a:t>                                                                  Tel: 0351-  4214200  –  154598441  - </a:t>
            </a:r>
          </a:p>
          <a:p>
            <a:pPr algn="ctr"/>
            <a:r>
              <a:rPr lang="es-AR" dirty="0"/>
              <a:t>                                                                         155932369  -  156862981	</a:t>
            </a:r>
          </a:p>
        </p:txBody>
      </p:sp>
      <p:pic>
        <p:nvPicPr>
          <p:cNvPr id="11" name="Picture 2" descr="C:\Users\Tamara\Dropbox\logos\logo cgc sin fond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92" y="5589240"/>
            <a:ext cx="2696799" cy="110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CuadroTexto"/>
          <p:cNvSpPr txBox="1"/>
          <p:nvPr/>
        </p:nvSpPr>
        <p:spPr>
          <a:xfrm>
            <a:off x="4427984" y="5487615"/>
            <a:ext cx="3672408" cy="461665"/>
          </a:xfrm>
          <a:prstGeom prst="rect">
            <a:avLst/>
          </a:prstGeom>
          <a:solidFill>
            <a:srgbClr val="FFC000">
              <a:alpha val="50196"/>
            </a:srgb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s-AR" sz="2400" dirty="0"/>
              <a:t> </a:t>
            </a:r>
            <a:r>
              <a:rPr lang="es-AR" dirty="0">
                <a:solidFill>
                  <a:srgbClr val="FFC000"/>
                </a:solidFill>
                <a:hlinkClick r:id="rId4"/>
              </a:rPr>
              <a:t>centrogestalticordoba@gmail.com</a:t>
            </a:r>
            <a:endParaRPr lang="es-AR" dirty="0"/>
          </a:p>
        </p:txBody>
      </p:sp>
    </p:spTree>
  </p:cSld>
  <p:clrMapOvr>
    <a:masterClrMapping/>
  </p:clrMapOvr>
  <p:transition advTm="10795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DSC0425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395536" y="1432545"/>
            <a:ext cx="8280920" cy="3985706"/>
          </a:xfrm>
          <a:prstGeom prst="rect">
            <a:avLst/>
          </a:prstGeom>
          <a:solidFill>
            <a:schemeClr val="accent3">
              <a:lumMod val="60000"/>
              <a:lumOff val="40000"/>
              <a:alpha val="48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sz="2400" b="1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es-AR" sz="2400" dirty="0">
                <a:solidFill>
                  <a:schemeClr val="bg2">
                    <a:lumMod val="9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sz="2000" b="1">
                <a:solidFill>
                  <a:schemeClr val="bg2">
                    <a:lumMod val="10000"/>
                  </a:schemeClr>
                </a:solidFill>
              </a:rPr>
              <a:t>18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de Marzo 2021</a:t>
            </a:r>
            <a:r>
              <a:rPr lang="es-AR" sz="2000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s-AR" sz="2400" b="1" dirty="0">
                <a:solidFill>
                  <a:srgbClr val="C00000"/>
                </a:solidFill>
              </a:rPr>
              <a:t>Clase Introductoria</a:t>
            </a:r>
          </a:p>
          <a:p>
            <a:endParaRPr lang="es-AR" sz="2400" b="1" dirty="0">
              <a:solidFill>
                <a:srgbClr val="C00000"/>
              </a:solidFill>
            </a:endParaRPr>
          </a:p>
          <a:p>
            <a:pPr algn="just"/>
            <a:r>
              <a:rPr lang="es-AR" sz="1900" dirty="0"/>
              <a:t>    </a:t>
            </a:r>
            <a:r>
              <a:rPr lang="es-AR" sz="1900" b="1" dirty="0"/>
              <a:t>Este taller tiene como objetivo, presentar vivencial  y teóricamente los   </a:t>
            </a:r>
          </a:p>
          <a:p>
            <a:pPr algn="just"/>
            <a:r>
              <a:rPr lang="es-AR" sz="1900" b="1" dirty="0"/>
              <a:t>      contenidos que desarrollaremos en este post grado. </a:t>
            </a:r>
          </a:p>
          <a:p>
            <a:pPr algn="just"/>
            <a:r>
              <a:rPr lang="es-AR" sz="1900" b="1" dirty="0"/>
              <a:t>    </a:t>
            </a:r>
          </a:p>
          <a:p>
            <a:pPr algn="just"/>
            <a:r>
              <a:rPr lang="es-AR" sz="1900" b="1" dirty="0"/>
              <a:t>    Algunos temas a trabajar son: Fenomenología, Contacto, Darse Cuenta,   </a:t>
            </a:r>
          </a:p>
          <a:p>
            <a:pPr algn="just"/>
            <a:r>
              <a:rPr lang="es-AR" sz="1900" b="1" dirty="0"/>
              <a:t>      Polaridades, Relación de Simpatía, Ciclos Naturales, Hábito Primario,  </a:t>
            </a:r>
          </a:p>
          <a:p>
            <a:pPr algn="just"/>
            <a:r>
              <a:rPr lang="es-AR" sz="1900" b="1" dirty="0"/>
              <a:t>     hemisferios cerebrales Diferencias e Integración inter-hemisférica, </a:t>
            </a:r>
          </a:p>
          <a:p>
            <a:pPr algn="just"/>
            <a:r>
              <a:rPr lang="es-AR" sz="1900" b="1" dirty="0"/>
              <a:t>     procesamiento y sabiduría dual, SNC.  </a:t>
            </a:r>
          </a:p>
          <a:p>
            <a:pPr algn="just"/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915816" y="548680"/>
            <a:ext cx="3096344" cy="707886"/>
          </a:xfrm>
          <a:prstGeom prst="rect">
            <a:avLst/>
          </a:prstGeom>
          <a:solidFill>
            <a:schemeClr val="bg2">
              <a:alpha val="34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40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CALENDARIO</a:t>
            </a:r>
            <a:endParaRPr lang="es-AR" sz="4000" b="1" dirty="0">
              <a:latin typeface="+mj-lt"/>
            </a:endParaRPr>
          </a:p>
        </p:txBody>
      </p:sp>
    </p:spTree>
  </p:cSld>
  <p:clrMapOvr>
    <a:masterClrMapping/>
  </p:clrMapOvr>
  <p:transition advTm="15553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555147" y="116633"/>
            <a:ext cx="8481349" cy="7325082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es-AR" sz="2800" b="1" dirty="0">
                <a:solidFill>
                  <a:schemeClr val="bg2">
                    <a:lumMod val="10000"/>
                  </a:schemeClr>
                </a:solidFill>
              </a:rPr>
              <a:t>PRIMER CICLO 2021</a:t>
            </a:r>
            <a:endParaRPr lang="es-AR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s-AR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Marzo :   </a:t>
            </a:r>
            <a:r>
              <a:rPr lang="es-AR" sz="2000" b="1" dirty="0">
                <a:solidFill>
                  <a:srgbClr val="C00000"/>
                </a:solidFill>
              </a:rPr>
              <a:t>Módulo I</a:t>
            </a:r>
            <a:r>
              <a:rPr lang="es-AR" sz="2000" b="1" dirty="0">
                <a:solidFill>
                  <a:srgbClr val="FF0000"/>
                </a:solidFill>
              </a:rPr>
              <a:t>       </a:t>
            </a:r>
            <a:r>
              <a:rPr lang="es-AR" sz="2000" b="1" dirty="0"/>
              <a:t>Bases del Enfoque Integral Fenomenológico.   </a:t>
            </a:r>
            <a:endParaRPr lang="es-AR" sz="2000" dirty="0"/>
          </a:p>
          <a:p>
            <a:r>
              <a:rPr lang="es-AR" sz="2000" b="1" dirty="0"/>
              <a:t>                                                                Ciclo otoño. Duelos</a:t>
            </a:r>
            <a:endParaRPr lang="es-AR" sz="24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Abril:  </a:t>
            </a:r>
            <a:r>
              <a:rPr lang="es-AR" sz="2000" b="1" dirty="0">
                <a:solidFill>
                  <a:srgbClr val="C00000"/>
                </a:solidFill>
              </a:rPr>
              <a:t>Módulo </a:t>
            </a:r>
            <a:r>
              <a:rPr lang="es-AR" sz="2400" b="1" dirty="0">
                <a:solidFill>
                  <a:srgbClr val="C00000"/>
                </a:solidFill>
              </a:rPr>
              <a:t>II      </a:t>
            </a:r>
            <a:r>
              <a:rPr lang="es-AR" sz="2000" b="1" dirty="0"/>
              <a:t>El Enfoque Gestáltico. </a:t>
            </a:r>
            <a:endParaRPr lang="es-AR" sz="2000" dirty="0"/>
          </a:p>
          <a:p>
            <a:pPr algn="just"/>
            <a:endParaRPr lang="es-AR" sz="2000" b="1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Mayo:    </a:t>
            </a:r>
            <a:r>
              <a:rPr lang="es-AR" sz="2000" b="1" dirty="0">
                <a:solidFill>
                  <a:srgbClr val="C00000"/>
                </a:solidFill>
              </a:rPr>
              <a:t>Módulo III   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2000" b="1" dirty="0"/>
              <a:t>Contacto. Funciones. Ciclo de la  experiencia</a:t>
            </a:r>
            <a:endParaRPr lang="es-AR" sz="2000" b="1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endParaRPr lang="es-AR" sz="2000" b="1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Junio:     </a:t>
            </a:r>
            <a:r>
              <a:rPr lang="es-AR" sz="2000" b="1" dirty="0">
                <a:solidFill>
                  <a:srgbClr val="C00000"/>
                </a:solidFill>
              </a:rPr>
              <a:t>Módulo IV  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es-AR" sz="2000" b="1" dirty="0"/>
              <a:t>El proceso vital y sus interrupciones. </a:t>
            </a:r>
          </a:p>
          <a:p>
            <a:pPr algn="just"/>
            <a:r>
              <a:rPr lang="es-AR" sz="2000" b="1" dirty="0"/>
              <a:t>                                                      Mecanismos de perturbación del contacto</a:t>
            </a:r>
          </a:p>
          <a:p>
            <a:pPr algn="just"/>
            <a:r>
              <a:rPr lang="es-AR" sz="2000" b="1" dirty="0"/>
              <a:t>Julio</a:t>
            </a:r>
            <a:r>
              <a:rPr lang="es-AR" sz="2000" b="1" dirty="0">
                <a:solidFill>
                  <a:srgbClr val="C00000"/>
                </a:solidFill>
              </a:rPr>
              <a:t> Módulo V  </a:t>
            </a:r>
            <a:r>
              <a:rPr lang="es-AR" sz="2000" b="1" dirty="0"/>
              <a:t>Ciclos estacionales. Invierno. Hibernación y depresión.</a:t>
            </a:r>
          </a:p>
          <a:p>
            <a:pPr algn="just"/>
            <a:r>
              <a:rPr lang="es-AR" sz="2000" b="1" dirty="0">
                <a:solidFill>
                  <a:srgbClr val="C00000"/>
                </a:solidFill>
              </a:rPr>
              <a:t>  </a:t>
            </a:r>
          </a:p>
          <a:p>
            <a:pPr algn="just"/>
            <a:r>
              <a:rPr lang="es-AR" sz="2000" b="1" dirty="0"/>
              <a:t>Agosto :  </a:t>
            </a:r>
            <a:r>
              <a:rPr lang="es-AR" sz="2000" b="1" dirty="0">
                <a:solidFill>
                  <a:srgbClr val="C00000"/>
                </a:solidFill>
              </a:rPr>
              <a:t>Módulo VI   </a:t>
            </a:r>
            <a:r>
              <a:rPr lang="es-AR" sz="2000" b="1" dirty="0"/>
              <a:t>Aportes específicos de Mediación Terapéutica</a:t>
            </a:r>
          </a:p>
          <a:p>
            <a:pPr algn="just"/>
            <a:endParaRPr lang="es-AR" sz="2000" b="1" dirty="0">
              <a:solidFill>
                <a:srgbClr val="C00000"/>
              </a:solidFill>
            </a:endParaRPr>
          </a:p>
          <a:p>
            <a:pPr algn="just"/>
            <a:r>
              <a:rPr lang="es-AR" sz="2000" b="1" dirty="0">
                <a:solidFill>
                  <a:srgbClr val="C00000"/>
                </a:solidFill>
              </a:rPr>
              <a:t> </a:t>
            </a:r>
            <a:r>
              <a:rPr lang="es-AR" sz="2000" b="1" dirty="0"/>
              <a:t>Septiembre:        </a:t>
            </a:r>
            <a:r>
              <a:rPr lang="es-AR" sz="2000" b="1" dirty="0">
                <a:solidFill>
                  <a:srgbClr val="C00000"/>
                </a:solidFill>
              </a:rPr>
              <a:t>Módulo VII   </a:t>
            </a:r>
            <a:r>
              <a:rPr lang="es-AR" b="1" dirty="0"/>
              <a:t>-</a:t>
            </a:r>
            <a:r>
              <a:rPr lang="es-AR" sz="1800" b="1" dirty="0"/>
              <a:t> Ciclo estacional primavera y vitalidad.       </a:t>
            </a:r>
          </a:p>
          <a:p>
            <a:pPr algn="just"/>
            <a:r>
              <a:rPr lang="es-AR" sz="1800" b="1" dirty="0"/>
              <a:t>                              Introyectos  Mandatos Familiares. Cargas fantasmas y trueque </a:t>
            </a:r>
            <a:endParaRPr lang="es-AR" sz="1800" b="1" dirty="0">
              <a:solidFill>
                <a:srgbClr val="C00000"/>
              </a:solidFill>
            </a:endParaRPr>
          </a:p>
          <a:p>
            <a:r>
              <a:rPr lang="es-AR" sz="1800" b="1" dirty="0">
                <a:solidFill>
                  <a:srgbClr val="C00000"/>
                </a:solidFill>
              </a:rPr>
              <a:t> </a:t>
            </a:r>
            <a:r>
              <a:rPr lang="es-AR" sz="2000" b="1" dirty="0"/>
              <a:t> Octubre:  </a:t>
            </a:r>
            <a:r>
              <a:rPr lang="es-AR" sz="2000" b="1" dirty="0">
                <a:solidFill>
                  <a:srgbClr val="C00000"/>
                </a:solidFill>
              </a:rPr>
              <a:t>Módulo VIII </a:t>
            </a:r>
            <a:r>
              <a:rPr lang="es-AR" sz="2000" b="1" dirty="0"/>
              <a:t> Polaridades Vitales y Sabiduría Dual.</a:t>
            </a:r>
          </a:p>
          <a:p>
            <a:pPr algn="just"/>
            <a:endParaRPr lang="es-AR" sz="2000" b="1" dirty="0">
              <a:solidFill>
                <a:srgbClr val="C00000"/>
              </a:solidFill>
            </a:endParaRPr>
          </a:p>
          <a:p>
            <a:pPr algn="just"/>
            <a:r>
              <a:rPr lang="es-AR" sz="2000" b="1" dirty="0"/>
              <a:t>Noviembre: </a:t>
            </a:r>
            <a:r>
              <a:rPr lang="es-AR" sz="2000" b="1" dirty="0">
                <a:solidFill>
                  <a:srgbClr val="C00000"/>
                </a:solidFill>
              </a:rPr>
              <a:t>Módulo IX</a:t>
            </a:r>
            <a:r>
              <a:rPr lang="es-AR" sz="2000" b="1" dirty="0"/>
              <a:t>      Aportes de la Neuropsicología.</a:t>
            </a:r>
          </a:p>
          <a:p>
            <a:pPr algn="just"/>
            <a:endParaRPr lang="es-AR" sz="2000" b="1" dirty="0">
              <a:solidFill>
                <a:prstClr val="black"/>
              </a:solidFill>
            </a:endParaRPr>
          </a:p>
          <a:p>
            <a:pPr algn="just"/>
            <a:r>
              <a:rPr lang="es-AR" sz="2000" b="1" dirty="0">
                <a:solidFill>
                  <a:prstClr val="black"/>
                </a:solidFill>
              </a:rPr>
              <a:t>Diciembre    </a:t>
            </a:r>
            <a:r>
              <a:rPr lang="es-AR" sz="2000" b="1" dirty="0">
                <a:solidFill>
                  <a:srgbClr val="C00000"/>
                </a:solidFill>
              </a:rPr>
              <a:t>Módulo X</a:t>
            </a:r>
            <a:r>
              <a:rPr lang="es-AR" sz="2000" b="1" dirty="0">
                <a:solidFill>
                  <a:prstClr val="black"/>
                </a:solidFill>
              </a:rPr>
              <a:t>    Implicancias Estacionales.</a:t>
            </a:r>
            <a:r>
              <a:rPr lang="es-AR" sz="2000" b="1" dirty="0">
                <a:solidFill>
                  <a:srgbClr val="EEECE1"/>
                </a:solidFill>
              </a:rPr>
              <a:t> </a:t>
            </a:r>
            <a:r>
              <a:rPr lang="es-AR" sz="2000" b="1" dirty="0">
                <a:solidFill>
                  <a:srgbClr val="EEECE1">
                    <a:lumMod val="10000"/>
                  </a:srgbClr>
                </a:solidFill>
              </a:rPr>
              <a:t>Pasajes. Verano y  </a:t>
            </a:r>
            <a:r>
              <a:rPr lang="es-AR" sz="2000" b="1" dirty="0"/>
              <a:t>   </a:t>
            </a:r>
          </a:p>
          <a:p>
            <a:pPr algn="just"/>
            <a:r>
              <a:rPr lang="es-AR" sz="2000" b="1" dirty="0">
                <a:solidFill>
                  <a:srgbClr val="EEECE1">
                    <a:lumMod val="10000"/>
                  </a:srgbClr>
                </a:solidFill>
              </a:rPr>
              <a:t>                                               vagabundeo.</a:t>
            </a:r>
            <a:r>
              <a:rPr lang="es-AR" sz="2000" b="1" dirty="0"/>
              <a:t> Integración y  cierre 1er ciclo.</a:t>
            </a:r>
          </a:p>
          <a:p>
            <a:pPr algn="just"/>
            <a:endParaRPr lang="es-AR" sz="2000" b="1" dirty="0"/>
          </a:p>
          <a:p>
            <a:pPr algn="just"/>
            <a:r>
              <a:rPr lang="es-AR" sz="2000" b="1" dirty="0"/>
              <a:t>                                                    </a:t>
            </a:r>
            <a:r>
              <a:rPr lang="es-AR" sz="2000" b="1" dirty="0">
                <a:solidFill>
                  <a:srgbClr val="EEECE1">
                    <a:lumMod val="10000"/>
                  </a:srgbClr>
                </a:solidFill>
              </a:rPr>
              <a:t>                     </a:t>
            </a:r>
          </a:p>
        </p:txBody>
      </p:sp>
      <p:sp>
        <p:nvSpPr>
          <p:cNvPr id="6" name="5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38277" y="587716"/>
            <a:ext cx="432048" cy="360040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7" name="6 Botón de acción: Hacia delante o Siguiente">
            <a:hlinkClick r:id="rId5" action="ppaction://hlinksldjump" highlightClick="1"/>
          </p:cNvPr>
          <p:cNvSpPr/>
          <p:nvPr/>
        </p:nvSpPr>
        <p:spPr>
          <a:xfrm>
            <a:off x="69291" y="1315266"/>
            <a:ext cx="416566" cy="28803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8" name="7 Botón de acción: Hacia delante o Siguiente">
            <a:hlinkClick r:id="rId6" action="ppaction://hlinksldjump" highlightClick="1"/>
          </p:cNvPr>
          <p:cNvSpPr/>
          <p:nvPr/>
        </p:nvSpPr>
        <p:spPr>
          <a:xfrm>
            <a:off x="19201" y="5483051"/>
            <a:ext cx="432048" cy="28803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9" name="8 Botón de acción: Hacia delante o Siguiente">
            <a:hlinkClick r:id="rId7" action="ppaction://hlinksldjump" highlightClick="1"/>
          </p:cNvPr>
          <p:cNvSpPr/>
          <p:nvPr/>
        </p:nvSpPr>
        <p:spPr>
          <a:xfrm>
            <a:off x="38277" y="3726012"/>
            <a:ext cx="432048" cy="28803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10" name="9 Botón de acción: Hacia delante o Siguiente">
            <a:hlinkClick r:id="rId8" action="ppaction://hlinksldjump" highlightClick="1"/>
          </p:cNvPr>
          <p:cNvSpPr/>
          <p:nvPr/>
        </p:nvSpPr>
        <p:spPr>
          <a:xfrm>
            <a:off x="26942" y="4325739"/>
            <a:ext cx="416566" cy="274340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11" name="10 Botón de acción: Hacia delante o Siguiente">
            <a:hlinkClick r:id="rId9" action="ppaction://hlinksldjump" highlightClick="1"/>
          </p:cNvPr>
          <p:cNvSpPr/>
          <p:nvPr/>
        </p:nvSpPr>
        <p:spPr>
          <a:xfrm>
            <a:off x="29291" y="1829761"/>
            <a:ext cx="432048" cy="28803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12" name="11 Botón de acción: Hacia delante o Siguiente">
            <a:hlinkClick r:id="rId10" action="ppaction://hlinksldjump" highlightClick="1"/>
          </p:cNvPr>
          <p:cNvSpPr/>
          <p:nvPr/>
        </p:nvSpPr>
        <p:spPr>
          <a:xfrm>
            <a:off x="29291" y="2488227"/>
            <a:ext cx="432048" cy="28803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13" name="12 Botón de acción: Hacia delante o Siguiente">
            <a:hlinkClick r:id="rId11" action="ppaction://hlinksldjump" highlightClick="1"/>
          </p:cNvPr>
          <p:cNvSpPr/>
          <p:nvPr/>
        </p:nvSpPr>
        <p:spPr>
          <a:xfrm>
            <a:off x="19202" y="3099377"/>
            <a:ext cx="432047" cy="28803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14" name="13 Botón de acción: Hacia delante o Siguiente">
            <a:hlinkClick r:id="rId12" action="ppaction://hlinksldjump" highlightClick="1"/>
          </p:cNvPr>
          <p:cNvSpPr/>
          <p:nvPr/>
        </p:nvSpPr>
        <p:spPr>
          <a:xfrm>
            <a:off x="39542" y="4875481"/>
            <a:ext cx="432047" cy="28803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5392744" y="31174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s-AR" b="1" dirty="0"/>
          </a:p>
        </p:txBody>
      </p:sp>
      <p:sp>
        <p:nvSpPr>
          <p:cNvPr id="15" name="Rectángulo 14"/>
          <p:cNvSpPr/>
          <p:nvPr/>
        </p:nvSpPr>
        <p:spPr>
          <a:xfrm>
            <a:off x="-4562073" y="4260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AR" dirty="0"/>
          </a:p>
        </p:txBody>
      </p:sp>
      <p:pic>
        <p:nvPicPr>
          <p:cNvPr id="19" name="Imagen 18">
            <a:hlinkClick r:id="rId13" action="ppaction://hlinksldjump"/>
            <a:extLst>
              <a:ext uri="{FF2B5EF4-FFF2-40B4-BE49-F238E27FC236}">
                <a16:creationId xmlns:a16="http://schemas.microsoft.com/office/drawing/2014/main" id="{A340A27F-30F7-465E-A181-3CF6E42FB8D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985" y="6128221"/>
            <a:ext cx="457240" cy="317019"/>
          </a:xfrm>
          <a:prstGeom prst="rect">
            <a:avLst/>
          </a:prstGeom>
        </p:spPr>
      </p:pic>
    </p:spTree>
  </p:cSld>
  <p:clrMapOvr>
    <a:masterClrMapping/>
  </p:clrMapOvr>
  <p:transition advTm="15000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251520" y="116632"/>
            <a:ext cx="8712968" cy="6586418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es-AR" sz="2400" b="1" dirty="0">
                <a:solidFill>
                  <a:schemeClr val="bg2">
                    <a:lumMod val="10000"/>
                  </a:schemeClr>
                </a:solidFill>
              </a:rPr>
              <a:t> SEGUNDO CICLO AÑO 2021</a:t>
            </a:r>
            <a:endParaRPr lang="es-AR" dirty="0"/>
          </a:p>
          <a:p>
            <a:r>
              <a:rPr lang="es-AR" sz="2000" b="1" dirty="0"/>
              <a:t>Marzo:            </a:t>
            </a:r>
            <a:r>
              <a:rPr lang="es-AR" sz="2000" b="1" dirty="0">
                <a:solidFill>
                  <a:srgbClr val="C00000"/>
                </a:solidFill>
              </a:rPr>
              <a:t>Módulo I     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Rol del Terapeuta/Mediador</a:t>
            </a:r>
            <a:r>
              <a:rPr lang="es-AR" sz="2000" b="1" dirty="0"/>
              <a:t>  </a:t>
            </a:r>
          </a:p>
          <a:p>
            <a:pPr algn="just"/>
            <a:r>
              <a:rPr lang="es-AR" sz="2000" b="1" dirty="0"/>
              <a:t>Abril :              </a:t>
            </a:r>
            <a:r>
              <a:rPr lang="es-AR" sz="2000" b="1" dirty="0">
                <a:solidFill>
                  <a:srgbClr val="C00000"/>
                </a:solidFill>
              </a:rPr>
              <a:t>Módulo II     </a:t>
            </a:r>
            <a:r>
              <a:rPr lang="es-AR" sz="2000" b="1" dirty="0"/>
              <a:t>Impasse, cierres de Gestalt, maduración y crecimiento.</a:t>
            </a:r>
          </a:p>
          <a:p>
            <a:pPr algn="just"/>
            <a:r>
              <a:rPr lang="es-AR" sz="2000" b="1" dirty="0"/>
              <a:t>                                                T</a:t>
            </a:r>
            <a:r>
              <a:rPr lang="es-AR" sz="2000" b="1" dirty="0">
                <a:solidFill>
                  <a:prstClr val="black"/>
                </a:solidFill>
              </a:rPr>
              <a:t>rabajos estacionales. Pasajes. Otoño y Duelos.</a:t>
            </a:r>
          </a:p>
          <a:p>
            <a:r>
              <a:rPr lang="es-AR" sz="2000" b="1" dirty="0"/>
              <a:t>Mayo : </a:t>
            </a:r>
            <a:r>
              <a:rPr lang="es-AR" sz="2000" b="1" dirty="0">
                <a:solidFill>
                  <a:srgbClr val="C00000"/>
                </a:solidFill>
              </a:rPr>
              <a:t>           Módulo III    </a:t>
            </a:r>
            <a:r>
              <a:rPr lang="es-AR" sz="2000" b="1" dirty="0"/>
              <a:t>Contacto y Situaciones Inconclusas.</a:t>
            </a:r>
          </a:p>
          <a:p>
            <a:pPr algn="just"/>
            <a:r>
              <a:rPr lang="es-AR" sz="2000" b="1" dirty="0"/>
              <a:t>                                                Pre-historia e Historia de la Persona.</a:t>
            </a:r>
          </a:p>
          <a:p>
            <a:pPr algn="just"/>
            <a:r>
              <a:rPr lang="es-AR" sz="2000" b="1" dirty="0"/>
              <a:t> Junio :            </a:t>
            </a:r>
            <a:r>
              <a:rPr lang="es-AR" sz="2000" b="1" dirty="0">
                <a:solidFill>
                  <a:srgbClr val="C00000"/>
                </a:solidFill>
              </a:rPr>
              <a:t>Módulo IV   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Lo organísmico y los ciclos vitales. </a:t>
            </a:r>
          </a:p>
          <a:p>
            <a:pPr algn="just"/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		                Necesidad, motivación y cambio.</a:t>
            </a:r>
            <a:endParaRPr lang="es-AR" sz="2000" b="1" dirty="0"/>
          </a:p>
          <a:p>
            <a:pPr algn="just"/>
            <a:r>
              <a:rPr lang="es-AR" sz="2000" b="1" dirty="0"/>
              <a:t>Julio :              </a:t>
            </a:r>
            <a:r>
              <a:rPr lang="es-AR" sz="2000" b="1" dirty="0">
                <a:solidFill>
                  <a:srgbClr val="C00000"/>
                </a:solidFill>
              </a:rPr>
              <a:t>Módulo  V    </a:t>
            </a:r>
            <a:r>
              <a:rPr lang="es-AR" sz="2000" b="1" dirty="0"/>
              <a:t>Hibernación y Depresión (profundización). </a:t>
            </a:r>
          </a:p>
          <a:p>
            <a:pPr algn="just"/>
            <a:r>
              <a:rPr lang="es-AR" sz="2000" b="1" dirty="0"/>
              <a:t>                                                Ciclo de la potencia. </a:t>
            </a:r>
            <a:endParaRPr lang="es-AR" sz="2000" b="1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es-AR" sz="2000" b="1" dirty="0"/>
              <a:t>Agosto</a:t>
            </a:r>
            <a:r>
              <a:rPr lang="es-AR" sz="2000" b="1" dirty="0">
                <a:solidFill>
                  <a:srgbClr val="C00000"/>
                </a:solidFill>
              </a:rPr>
              <a:t>    Módulo VI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Neurosis. Psicosis. </a:t>
            </a:r>
            <a:r>
              <a:rPr lang="es-AR" sz="2000" b="1" dirty="0">
                <a:solidFill>
                  <a:srgbClr val="EEECE1">
                    <a:lumMod val="10000"/>
                  </a:srgbClr>
                </a:solidFill>
              </a:rPr>
              <a:t>Trastornos de la personalidad</a:t>
            </a:r>
            <a:r>
              <a:rPr lang="es-AR" sz="2000" b="1" dirty="0">
                <a:solidFill>
                  <a:srgbClr val="C00000"/>
                </a:solidFill>
              </a:rPr>
              <a:t> </a:t>
            </a:r>
            <a:r>
              <a:rPr lang="es-AR" sz="2000" b="1" dirty="0"/>
              <a:t>Septiembre:</a:t>
            </a:r>
            <a:r>
              <a:rPr lang="es-AR" sz="2000" b="1" dirty="0">
                <a:solidFill>
                  <a:schemeClr val="bg2"/>
                </a:solidFill>
              </a:rPr>
              <a:t> </a:t>
            </a:r>
            <a:r>
              <a:rPr lang="es-AR" sz="2000" b="1" dirty="0">
                <a:solidFill>
                  <a:srgbClr val="C00000"/>
                </a:solidFill>
              </a:rPr>
              <a:t> Módulo VII  </a:t>
            </a:r>
            <a:r>
              <a:rPr lang="es-AR" sz="2000" b="1" dirty="0">
                <a:solidFill>
                  <a:schemeClr val="bg2"/>
                </a:solidFill>
              </a:rPr>
              <a:t> </a:t>
            </a:r>
            <a:r>
              <a:rPr lang="es-AR" sz="2000" b="1" dirty="0"/>
              <a:t>Primavera y Vitalidad. Introyectos,  mandatos </a:t>
            </a:r>
          </a:p>
          <a:p>
            <a:pPr algn="just"/>
            <a:r>
              <a:rPr lang="es-AR" sz="2000" b="1" dirty="0"/>
              <a:t>                                                 familiares, cargas fantasmas y el trueque</a:t>
            </a:r>
            <a:r>
              <a:rPr lang="es-AR" sz="2000" dirty="0"/>
              <a:t>.</a:t>
            </a:r>
          </a:p>
          <a:p>
            <a:pPr algn="just"/>
            <a:r>
              <a:rPr lang="es-AR" sz="2000" b="1" dirty="0"/>
              <a:t>Octubre :       </a:t>
            </a:r>
            <a:r>
              <a:rPr lang="es-AR" sz="2000" b="1" dirty="0">
                <a:solidFill>
                  <a:srgbClr val="C00000"/>
                </a:solidFill>
              </a:rPr>
              <a:t>Módulo VIII 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Ensamblando saberes. Complementariedad. </a:t>
            </a:r>
          </a:p>
          <a:p>
            <a:pPr algn="just"/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                                               Saber  Inteligente  Sabiduría Salvaje. </a:t>
            </a:r>
          </a:p>
          <a:p>
            <a:pPr algn="just"/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                                               Integración inter  hemisférica.</a:t>
            </a:r>
          </a:p>
          <a:p>
            <a:pPr algn="just"/>
            <a:r>
              <a:rPr lang="es-AR" sz="2000" b="1" dirty="0"/>
              <a:t>Noviembre :  </a:t>
            </a:r>
            <a:r>
              <a:rPr lang="es-AR" sz="2000" b="1" dirty="0">
                <a:solidFill>
                  <a:srgbClr val="C00000"/>
                </a:solidFill>
              </a:rPr>
              <a:t>Módulo IX   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En búsqueda de la unidad. Polaridades.</a:t>
            </a:r>
            <a:r>
              <a:rPr lang="es-AR" sz="2000" b="1" dirty="0">
                <a:solidFill>
                  <a:schemeClr val="bg2"/>
                </a:solidFill>
              </a:rPr>
              <a:t> </a:t>
            </a:r>
          </a:p>
          <a:p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                                               Evaluación y cierre segundo ciclo.</a:t>
            </a:r>
          </a:p>
          <a:p>
            <a:r>
              <a:rPr lang="es-AR" sz="20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2000" b="1" dirty="0"/>
              <a:t>Diciembre:    </a:t>
            </a:r>
            <a:r>
              <a:rPr lang="es-AR" sz="2000" b="1" dirty="0">
                <a:solidFill>
                  <a:srgbClr val="C00000"/>
                </a:solidFill>
              </a:rPr>
              <a:t>Módulo X  </a:t>
            </a:r>
            <a:r>
              <a:rPr lang="es-AR" b="1" dirty="0">
                <a:solidFill>
                  <a:srgbClr val="C00000"/>
                </a:solidFill>
              </a:rPr>
              <a:t>   </a:t>
            </a:r>
            <a:r>
              <a:rPr lang="es-AR" sz="2000" b="1" dirty="0"/>
              <a:t>Implicancias Estacionales.</a:t>
            </a:r>
            <a:r>
              <a:rPr lang="es-AR" sz="2000" b="1" dirty="0">
                <a:solidFill>
                  <a:schemeClr val="bg2"/>
                </a:solidFill>
              </a:rPr>
              <a:t> </a:t>
            </a:r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Pasajes. Verano y                       </a:t>
            </a:r>
          </a:p>
          <a:p>
            <a:pPr algn="just"/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                                               vagabundeo. Integración y cierre año 2021.</a:t>
            </a:r>
          </a:p>
          <a:p>
            <a:pPr algn="just"/>
            <a:r>
              <a:rPr lang="es-AR" dirty="0">
                <a:solidFill>
                  <a:schemeClr val="bg2">
                    <a:lumMod val="10000"/>
                  </a:schemeClr>
                </a:solidFill>
              </a:rPr>
              <a:t>                                      </a:t>
            </a:r>
            <a:endParaRPr lang="es-AR" dirty="0"/>
          </a:p>
        </p:txBody>
      </p:sp>
      <p:sp>
        <p:nvSpPr>
          <p:cNvPr id="6" name="Rectángulo 5"/>
          <p:cNvSpPr/>
          <p:nvPr/>
        </p:nvSpPr>
        <p:spPr>
          <a:xfrm>
            <a:off x="-2973690" y="4231759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/>
              <a:t> </a:t>
            </a:r>
            <a:endParaRPr lang="es-AR" dirty="0"/>
          </a:p>
        </p:txBody>
      </p:sp>
    </p:spTree>
  </p:cSld>
  <p:clrMapOvr>
    <a:masterClrMapping/>
  </p:clrMapOvr>
  <p:transition advTm="20467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755576" y="116632"/>
            <a:ext cx="7704856" cy="6309420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sz="2000" b="1" dirty="0"/>
          </a:p>
          <a:p>
            <a:pPr algn="ctr"/>
            <a:r>
              <a:rPr lang="es-AR" sz="2400" b="1" dirty="0"/>
              <a:t>CICLO DE PROFUNDIZACIÓN</a:t>
            </a:r>
          </a:p>
          <a:p>
            <a:endParaRPr lang="en-US" sz="2000" b="1" dirty="0"/>
          </a:p>
          <a:p>
            <a:pPr lvl="2"/>
            <a:r>
              <a:rPr lang="en-US" sz="2400" b="1" dirty="0" err="1">
                <a:solidFill>
                  <a:srgbClr val="C00000"/>
                </a:solidFill>
              </a:rPr>
              <a:t>Módulos</a:t>
            </a:r>
            <a:r>
              <a:rPr lang="en-US" sz="2400" b="1" dirty="0">
                <a:solidFill>
                  <a:srgbClr val="C00000"/>
                </a:solidFill>
              </a:rPr>
              <a:t> de </a:t>
            </a:r>
            <a:r>
              <a:rPr lang="en-US" sz="2400" b="1" dirty="0" err="1">
                <a:solidFill>
                  <a:srgbClr val="C00000"/>
                </a:solidFill>
              </a:rPr>
              <a:t>Marzo</a:t>
            </a:r>
            <a:r>
              <a:rPr lang="en-US" sz="2400" b="1" dirty="0">
                <a:solidFill>
                  <a:srgbClr val="C00000"/>
                </a:solidFill>
              </a:rPr>
              <a:t> a </a:t>
            </a:r>
            <a:r>
              <a:rPr lang="en-US" sz="2400" b="1" dirty="0" err="1">
                <a:solidFill>
                  <a:srgbClr val="C00000"/>
                </a:solidFill>
              </a:rPr>
              <a:t>Diciembre</a:t>
            </a:r>
            <a:r>
              <a:rPr lang="en-US" sz="2400" b="1" dirty="0">
                <a:solidFill>
                  <a:srgbClr val="C00000"/>
                </a:solidFill>
              </a:rPr>
              <a:t>  2023:</a:t>
            </a:r>
          </a:p>
          <a:p>
            <a:pPr lvl="2"/>
            <a:endParaRPr lang="en-US" sz="2000" b="1" dirty="0"/>
          </a:p>
          <a:p>
            <a:pPr lvl="2"/>
            <a:r>
              <a:rPr lang="en-US" sz="2000" b="1" dirty="0" err="1"/>
              <a:t>Profundización</a:t>
            </a:r>
            <a:r>
              <a:rPr lang="en-US" sz="2000" b="1" dirty="0"/>
              <a:t> de </a:t>
            </a:r>
            <a:r>
              <a:rPr lang="en-US" sz="2000" b="1" dirty="0" err="1"/>
              <a:t>temáticas</a:t>
            </a:r>
            <a:r>
              <a:rPr lang="en-US" sz="2000" b="1" dirty="0"/>
              <a:t>.</a:t>
            </a:r>
          </a:p>
          <a:p>
            <a:pPr lvl="2"/>
            <a:r>
              <a:rPr lang="en-US" sz="2000" b="1" dirty="0" err="1"/>
              <a:t>Práctica</a:t>
            </a:r>
            <a:r>
              <a:rPr lang="en-US" sz="2000" b="1" dirty="0"/>
              <a:t> de </a:t>
            </a:r>
            <a:r>
              <a:rPr lang="en-US" sz="2000" b="1" dirty="0" err="1"/>
              <a:t>Técnicas</a:t>
            </a:r>
            <a:r>
              <a:rPr lang="en-US" sz="2000" b="1" dirty="0"/>
              <a:t> </a:t>
            </a:r>
            <a:r>
              <a:rPr lang="en-US" sz="2000" b="1" dirty="0" err="1"/>
              <a:t>específicas</a:t>
            </a:r>
            <a:r>
              <a:rPr lang="en-US" sz="2000" b="1" dirty="0"/>
              <a:t>.</a:t>
            </a:r>
          </a:p>
          <a:p>
            <a:pPr lvl="2"/>
            <a:r>
              <a:rPr lang="en-US" sz="2000" b="1" dirty="0" err="1"/>
              <a:t>Módulos</a:t>
            </a:r>
            <a:r>
              <a:rPr lang="en-US" sz="2000" b="1" dirty="0"/>
              <a:t> </a:t>
            </a:r>
            <a:r>
              <a:rPr lang="en-US" sz="2000" b="1" dirty="0" err="1"/>
              <a:t>específicos</a:t>
            </a:r>
            <a:r>
              <a:rPr lang="en-US" sz="2000" b="1" dirty="0"/>
              <a:t>: </a:t>
            </a:r>
            <a:r>
              <a:rPr lang="en-US" sz="2000" b="1" dirty="0" err="1"/>
              <a:t>Sueño</a:t>
            </a:r>
            <a:r>
              <a:rPr lang="en-US" sz="2000" b="1" dirty="0"/>
              <a:t>. </a:t>
            </a:r>
            <a:r>
              <a:rPr lang="en-US" sz="2000" b="1" dirty="0" err="1"/>
              <a:t>Género</a:t>
            </a:r>
            <a:r>
              <a:rPr lang="en-US" sz="2000" b="1" dirty="0"/>
              <a:t>. </a:t>
            </a:r>
            <a:r>
              <a:rPr lang="en-US" sz="2000" b="1" dirty="0" err="1"/>
              <a:t>Pareja</a:t>
            </a:r>
            <a:r>
              <a:rPr lang="en-US" sz="2000" b="1" dirty="0"/>
              <a:t>. </a:t>
            </a:r>
            <a:r>
              <a:rPr lang="en-US" sz="2000" b="1" dirty="0" err="1"/>
              <a:t>Familia</a:t>
            </a:r>
            <a:r>
              <a:rPr lang="en-US" sz="2000" b="1" dirty="0"/>
              <a:t>. </a:t>
            </a:r>
            <a:r>
              <a:rPr lang="en-US" sz="2000" b="1" dirty="0" err="1"/>
              <a:t>Grupos</a:t>
            </a:r>
            <a:r>
              <a:rPr lang="en-US" sz="2000" b="1" dirty="0"/>
              <a:t>. </a:t>
            </a:r>
            <a:r>
              <a:rPr lang="en-US" sz="2000" b="1" dirty="0" err="1"/>
              <a:t>Enfoque</a:t>
            </a:r>
            <a:r>
              <a:rPr lang="en-US" sz="2000" b="1" dirty="0"/>
              <a:t> </a:t>
            </a:r>
            <a:r>
              <a:rPr lang="en-US" sz="2000" b="1" dirty="0" err="1"/>
              <a:t>Holístico</a:t>
            </a:r>
            <a:r>
              <a:rPr lang="en-US" sz="2000" b="1" dirty="0"/>
              <a:t> de la </a:t>
            </a:r>
            <a:r>
              <a:rPr lang="en-US" sz="2000" b="1" dirty="0" err="1"/>
              <a:t>enfermedad</a:t>
            </a:r>
            <a:r>
              <a:rPr lang="en-US" sz="2000" b="1" dirty="0"/>
              <a:t>. Gestalt </a:t>
            </a:r>
            <a:r>
              <a:rPr lang="en-US" sz="2000" b="1" dirty="0" err="1"/>
              <a:t>en</a:t>
            </a:r>
            <a:r>
              <a:rPr lang="en-US" sz="2000" b="1" dirty="0"/>
              <a:t> las </a:t>
            </a:r>
            <a:r>
              <a:rPr lang="en-US" sz="2000" b="1" dirty="0" err="1"/>
              <a:t>organizaciones</a:t>
            </a:r>
            <a:r>
              <a:rPr lang="en-US" sz="2000" b="1" dirty="0"/>
              <a:t>. </a:t>
            </a:r>
          </a:p>
          <a:p>
            <a:pPr lvl="2"/>
            <a:r>
              <a:rPr lang="en-US" sz="2000" b="1" dirty="0" err="1"/>
              <a:t>Supervisión</a:t>
            </a:r>
            <a:r>
              <a:rPr lang="en-US" sz="2000" b="1" dirty="0"/>
              <a:t> </a:t>
            </a:r>
            <a:r>
              <a:rPr lang="en-US" sz="2000" b="1" dirty="0" err="1"/>
              <a:t>Clínica</a:t>
            </a:r>
            <a:r>
              <a:rPr lang="en-US" sz="2000" b="1" dirty="0"/>
              <a:t> de las </a:t>
            </a:r>
            <a:r>
              <a:rPr lang="en-US" sz="2000" b="1" dirty="0" err="1"/>
              <a:t>prácticas</a:t>
            </a:r>
            <a:r>
              <a:rPr lang="en-US" sz="2000" b="1" dirty="0"/>
              <a:t>.</a:t>
            </a:r>
          </a:p>
          <a:p>
            <a:pPr lvl="2"/>
            <a:endParaRPr lang="en-US" sz="2000" b="1" dirty="0"/>
          </a:p>
          <a:p>
            <a:pPr lvl="2"/>
            <a:endParaRPr lang="en-US" sz="2000" b="1" dirty="0"/>
          </a:p>
          <a:p>
            <a:pPr lvl="2"/>
            <a:endParaRPr lang="en-US" sz="2000" b="1" dirty="0"/>
          </a:p>
          <a:p>
            <a:pPr lvl="2"/>
            <a:r>
              <a:rPr lang="en-US" sz="2000" b="1" dirty="0"/>
              <a:t>Mayo 2023:  </a:t>
            </a:r>
            <a:r>
              <a:rPr lang="en-US" sz="2000" b="1" dirty="0" err="1"/>
              <a:t>Presentación</a:t>
            </a:r>
            <a:r>
              <a:rPr lang="en-US" sz="2000" b="1" dirty="0"/>
              <a:t>  </a:t>
            </a:r>
            <a:r>
              <a:rPr lang="en-US" sz="2000" b="1" dirty="0" err="1"/>
              <a:t>proyecto</a:t>
            </a:r>
            <a:r>
              <a:rPr lang="en-US" sz="2000" b="1" dirty="0"/>
              <a:t> de </a:t>
            </a:r>
            <a:r>
              <a:rPr lang="en-US" sz="2000" b="1" dirty="0" err="1"/>
              <a:t>trabajo</a:t>
            </a:r>
            <a:r>
              <a:rPr lang="en-US" sz="2000" b="1" dirty="0"/>
              <a:t> final. </a:t>
            </a:r>
          </a:p>
          <a:p>
            <a:pPr lvl="2"/>
            <a:r>
              <a:rPr lang="en-US" sz="2000" b="1" dirty="0" err="1"/>
              <a:t>Integración</a:t>
            </a:r>
            <a:r>
              <a:rPr lang="en-US" sz="2000" b="1" dirty="0"/>
              <a:t>,  </a:t>
            </a:r>
            <a:r>
              <a:rPr lang="en-US" sz="2000" b="1" dirty="0" err="1"/>
              <a:t>evaluación</a:t>
            </a:r>
            <a:r>
              <a:rPr lang="en-US" sz="2000" b="1" dirty="0"/>
              <a:t> y </a:t>
            </a:r>
            <a:r>
              <a:rPr lang="en-US" sz="2000" b="1" dirty="0" err="1"/>
              <a:t>cierre</a:t>
            </a:r>
            <a:r>
              <a:rPr lang="en-US" sz="2000" b="1" dirty="0"/>
              <a:t> </a:t>
            </a:r>
            <a:r>
              <a:rPr lang="en-US" sz="2000" b="1" dirty="0" err="1"/>
              <a:t>grupal</a:t>
            </a:r>
            <a:r>
              <a:rPr lang="en-US" sz="2000" b="1" dirty="0"/>
              <a:t>.</a:t>
            </a:r>
          </a:p>
          <a:p>
            <a:pPr lvl="2"/>
            <a:endParaRPr lang="en-US" sz="2000" b="1" dirty="0"/>
          </a:p>
          <a:p>
            <a:pPr lvl="2"/>
            <a:r>
              <a:rPr lang="en-US" sz="2000" b="1" dirty="0"/>
              <a:t>Junio 2023: </a:t>
            </a:r>
            <a:r>
              <a:rPr lang="en-US" sz="2000" b="1" dirty="0" err="1"/>
              <a:t>Acto</a:t>
            </a:r>
            <a:r>
              <a:rPr lang="en-US" sz="2000" b="1" dirty="0"/>
              <a:t> de </a:t>
            </a:r>
            <a:r>
              <a:rPr lang="en-US" sz="2000" b="1" dirty="0" err="1"/>
              <a:t>colación</a:t>
            </a:r>
            <a:r>
              <a:rPr lang="en-US" sz="2000" b="1" dirty="0"/>
              <a:t> y </a:t>
            </a:r>
            <a:r>
              <a:rPr lang="en-US" sz="2000" b="1" dirty="0" err="1"/>
              <a:t>entrega</a:t>
            </a:r>
            <a:r>
              <a:rPr lang="en-US" sz="2000" b="1" dirty="0"/>
              <a:t> de diplomas.</a:t>
            </a:r>
          </a:p>
          <a:p>
            <a:endParaRPr lang="es-AR" dirty="0"/>
          </a:p>
        </p:txBody>
      </p:sp>
    </p:spTree>
  </p:cSld>
  <p:clrMapOvr>
    <a:masterClrMapping/>
  </p:clrMapOvr>
  <p:transition advTm="10655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4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5411"/>
            <a:ext cx="8229600" cy="4021907"/>
          </a:xfrm>
          <a:solidFill>
            <a:schemeClr val="accent3">
              <a:lumMod val="60000"/>
              <a:lumOff val="40000"/>
              <a:alpha val="21000"/>
            </a:schemeClr>
          </a:solidFill>
          <a:effectLst>
            <a:softEdge rad="127000"/>
          </a:effectLst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400" b="1" dirty="0"/>
              <a:t>ORGANIZACION DE CADA ENCUENTRO</a:t>
            </a:r>
          </a:p>
          <a:p>
            <a:endParaRPr lang="en-US" sz="2000" b="1" dirty="0"/>
          </a:p>
          <a:p>
            <a:pPr algn="ctr">
              <a:buNone/>
            </a:pPr>
            <a:endParaRPr lang="en-US" sz="2000" b="1" dirty="0"/>
          </a:p>
          <a:p>
            <a:pPr algn="just">
              <a:buNone/>
            </a:pPr>
            <a:r>
              <a:rPr lang="en-US" sz="2400" b="1" dirty="0">
                <a:solidFill>
                  <a:schemeClr val="bg1"/>
                </a:solidFill>
              </a:rPr>
              <a:t>La </a:t>
            </a:r>
            <a:r>
              <a:rPr lang="en-US" sz="2400" b="1" dirty="0" err="1">
                <a:solidFill>
                  <a:schemeClr val="bg1"/>
                </a:solidFill>
              </a:rPr>
              <a:t>organización</a:t>
            </a:r>
            <a:r>
              <a:rPr lang="en-US" sz="2400" b="1" dirty="0">
                <a:solidFill>
                  <a:schemeClr val="bg1"/>
                </a:solidFill>
              </a:rPr>
              <a:t> de </a:t>
            </a:r>
            <a:r>
              <a:rPr lang="en-US" sz="2400" b="1" dirty="0" err="1">
                <a:solidFill>
                  <a:schemeClr val="bg1"/>
                </a:solidFill>
              </a:rPr>
              <a:t>cada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encuentro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respeta</a:t>
            </a:r>
            <a:r>
              <a:rPr lang="en-US" sz="2400" b="1" dirty="0">
                <a:solidFill>
                  <a:schemeClr val="bg1"/>
                </a:solidFill>
              </a:rPr>
              <a:t> el </a:t>
            </a:r>
            <a:r>
              <a:rPr lang="en-US" sz="2400" b="1" dirty="0" err="1">
                <a:solidFill>
                  <a:schemeClr val="bg1"/>
                </a:solidFill>
              </a:rPr>
              <a:t>modelo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neurológico</a:t>
            </a:r>
            <a:r>
              <a:rPr lang="en-US" sz="2400" b="1" dirty="0">
                <a:solidFill>
                  <a:schemeClr val="bg1"/>
                </a:solidFill>
              </a:rPr>
              <a:t> de </a:t>
            </a:r>
            <a:r>
              <a:rPr lang="en-US" sz="2400" b="1" dirty="0" err="1">
                <a:solidFill>
                  <a:schemeClr val="bg1"/>
                </a:solidFill>
              </a:rPr>
              <a:t>actividad</a:t>
            </a:r>
            <a:r>
              <a:rPr lang="en-US" sz="2400" b="1" dirty="0">
                <a:solidFill>
                  <a:schemeClr val="bg1"/>
                </a:solidFill>
              </a:rPr>
              <a:t> y </a:t>
            </a:r>
            <a:r>
              <a:rPr lang="en-US" sz="2400" b="1" dirty="0" err="1">
                <a:solidFill>
                  <a:schemeClr val="bg1"/>
                </a:solidFill>
              </a:rPr>
              <a:t>descanso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favoreciendo</a:t>
            </a:r>
            <a:r>
              <a:rPr lang="en-US" sz="2400" b="1" dirty="0">
                <a:solidFill>
                  <a:schemeClr val="bg1"/>
                </a:solidFill>
              </a:rPr>
              <a:t> el </a:t>
            </a:r>
            <a:r>
              <a:rPr lang="en-US" sz="2400" b="1" dirty="0" err="1">
                <a:solidFill>
                  <a:schemeClr val="bg1"/>
                </a:solidFill>
              </a:rPr>
              <a:t>aprendizaje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interhemisférico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sz="2400" b="1" dirty="0" err="1">
                <a:solidFill>
                  <a:schemeClr val="bg1"/>
                </a:solidFill>
              </a:rPr>
              <a:t>Clases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Horarios</a:t>
            </a:r>
            <a:r>
              <a:rPr lang="en-US" sz="2400" b="1" dirty="0">
                <a:solidFill>
                  <a:schemeClr val="bg1"/>
                </a:solidFill>
              </a:rPr>
              <a:t>: Jueves de 18 a 20,30hs.</a:t>
            </a:r>
          </a:p>
          <a:p>
            <a:pPr algn="just"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 Dos jornadas </a:t>
            </a:r>
            <a:r>
              <a:rPr lang="en-US" sz="2400" b="1" dirty="0" err="1">
                <a:solidFill>
                  <a:schemeClr val="bg1"/>
                </a:solidFill>
              </a:rPr>
              <a:t>presenciales</a:t>
            </a:r>
            <a:r>
              <a:rPr lang="en-US" sz="2400" b="1" dirty="0">
                <a:solidFill>
                  <a:schemeClr val="bg1"/>
                </a:solidFill>
              </a:rPr>
              <a:t> al </a:t>
            </a:r>
            <a:r>
              <a:rPr lang="en-US" sz="2400" b="1" dirty="0" err="1">
                <a:solidFill>
                  <a:schemeClr val="bg1"/>
                </a:solidFill>
              </a:rPr>
              <a:t>año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en-US" sz="2000" dirty="0"/>
          </a:p>
        </p:txBody>
      </p:sp>
      <p:grpSp>
        <p:nvGrpSpPr>
          <p:cNvPr id="6" name="5 Grupo"/>
          <p:cNvGrpSpPr/>
          <p:nvPr/>
        </p:nvGrpSpPr>
        <p:grpSpPr>
          <a:xfrm>
            <a:off x="0" y="5408056"/>
            <a:ext cx="9144000" cy="1477328"/>
            <a:chOff x="0" y="5284946"/>
            <a:chExt cx="9144000" cy="1477328"/>
          </a:xfrm>
        </p:grpSpPr>
        <p:sp>
          <p:nvSpPr>
            <p:cNvPr id="7" name="6 CuadroTexto"/>
            <p:cNvSpPr txBox="1"/>
            <p:nvPr/>
          </p:nvSpPr>
          <p:spPr>
            <a:xfrm>
              <a:off x="0" y="5284946"/>
              <a:ext cx="9144000" cy="1477328"/>
            </a:xfrm>
            <a:prstGeom prst="rect">
              <a:avLst/>
            </a:prstGeom>
            <a:solidFill>
              <a:schemeClr val="accent2">
                <a:lumMod val="75000"/>
                <a:alpha val="82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s-AR" dirty="0"/>
            </a:p>
            <a:p>
              <a:pPr algn="ctr"/>
              <a:endParaRPr lang="es-AR" dirty="0"/>
            </a:p>
            <a:p>
              <a:pPr algn="ctr"/>
              <a:r>
                <a:rPr lang="es-AR" dirty="0"/>
                <a:t>                                                               La Plata 415- B° Juniors–</a:t>
              </a:r>
              <a:r>
                <a:rPr lang="es-AR" dirty="0" err="1"/>
                <a:t>Cba</a:t>
              </a:r>
              <a:r>
                <a:rPr lang="es-AR" dirty="0"/>
                <a:t>.</a:t>
              </a:r>
            </a:p>
            <a:p>
              <a:pPr algn="ctr"/>
              <a:r>
                <a:rPr lang="es-AR" dirty="0"/>
                <a:t>                                                                  Tel: 0351-  4214200  –  154598441  - </a:t>
              </a:r>
            </a:p>
            <a:p>
              <a:pPr algn="ctr"/>
              <a:r>
                <a:rPr lang="es-AR" dirty="0"/>
                <a:t>                                                                         155932369  -  156862981	</a:t>
              </a:r>
            </a:p>
          </p:txBody>
        </p:sp>
        <p:pic>
          <p:nvPicPr>
            <p:cNvPr id="8" name="Picture 2" descr="C:\Users\Tamara\Dropbox\logos\logo cgc sin fond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589240"/>
              <a:ext cx="2268760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8 CuadroTexto"/>
            <p:cNvSpPr txBox="1"/>
            <p:nvPr/>
          </p:nvSpPr>
          <p:spPr>
            <a:xfrm>
              <a:off x="4355976" y="5445224"/>
              <a:ext cx="3672408" cy="461665"/>
            </a:xfrm>
            <a:prstGeom prst="rect">
              <a:avLst/>
            </a:prstGeom>
            <a:solidFill>
              <a:srgbClr val="FFC000">
                <a:alpha val="50196"/>
              </a:srgb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s-AR" sz="2400" dirty="0"/>
                <a:t> </a:t>
              </a:r>
              <a:r>
                <a:rPr lang="es-AR" dirty="0">
                  <a:solidFill>
                    <a:srgbClr val="FFC000"/>
                  </a:solidFill>
                  <a:hlinkClick r:id="rId4"/>
                </a:rPr>
                <a:t>centrogestalticordoba@gmail.com</a:t>
              </a:r>
              <a:endParaRPr lang="es-AR" dirty="0"/>
            </a:p>
          </p:txBody>
        </p:sp>
      </p:grpSp>
    </p:spTree>
  </p:cSld>
  <p:clrMapOvr>
    <a:masterClrMapping/>
  </p:clrMapOvr>
  <p:transition advTm="7831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4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grpSp>
        <p:nvGrpSpPr>
          <p:cNvPr id="6" name="5 Grupo"/>
          <p:cNvGrpSpPr/>
          <p:nvPr/>
        </p:nvGrpSpPr>
        <p:grpSpPr>
          <a:xfrm>
            <a:off x="0" y="5408056"/>
            <a:ext cx="9144000" cy="1477328"/>
            <a:chOff x="0" y="5284946"/>
            <a:chExt cx="9144000" cy="1477328"/>
          </a:xfrm>
        </p:grpSpPr>
        <p:sp>
          <p:nvSpPr>
            <p:cNvPr id="7" name="6 CuadroTexto"/>
            <p:cNvSpPr txBox="1"/>
            <p:nvPr/>
          </p:nvSpPr>
          <p:spPr>
            <a:xfrm>
              <a:off x="0" y="5284946"/>
              <a:ext cx="9144000" cy="1477328"/>
            </a:xfrm>
            <a:prstGeom prst="rect">
              <a:avLst/>
            </a:prstGeom>
            <a:solidFill>
              <a:schemeClr val="accent2">
                <a:lumMod val="75000"/>
                <a:alpha val="82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s-AR" dirty="0"/>
            </a:p>
            <a:p>
              <a:pPr algn="ctr"/>
              <a:endParaRPr lang="es-AR" dirty="0"/>
            </a:p>
            <a:p>
              <a:pPr algn="ctr"/>
              <a:r>
                <a:rPr lang="es-AR" dirty="0"/>
                <a:t>                                                               La Plata 415- B° Juniors– </a:t>
              </a:r>
              <a:r>
                <a:rPr lang="es-AR" dirty="0" err="1"/>
                <a:t>Cba</a:t>
              </a:r>
              <a:r>
                <a:rPr lang="es-AR" dirty="0"/>
                <a:t>.</a:t>
              </a:r>
            </a:p>
            <a:p>
              <a:pPr algn="ctr"/>
              <a:r>
                <a:rPr lang="es-AR" dirty="0"/>
                <a:t>                                                    Tel: 0351-  4214200  –   </a:t>
              </a:r>
            </a:p>
            <a:p>
              <a:pPr algn="ctr"/>
              <a:r>
                <a:rPr lang="es-AR" dirty="0"/>
                <a:t>                                                              	</a:t>
              </a:r>
            </a:p>
          </p:txBody>
        </p:sp>
        <p:pic>
          <p:nvPicPr>
            <p:cNvPr id="8" name="Picture 2" descr="C:\Users\Tamara\Dropbox\logos\logo cgc sin fond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5" y="5589240"/>
              <a:ext cx="2264751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8 CuadroTexto"/>
            <p:cNvSpPr txBox="1"/>
            <p:nvPr/>
          </p:nvSpPr>
          <p:spPr>
            <a:xfrm>
              <a:off x="4355976" y="5445224"/>
              <a:ext cx="3672408" cy="461665"/>
            </a:xfrm>
            <a:prstGeom prst="rect">
              <a:avLst/>
            </a:prstGeom>
            <a:solidFill>
              <a:srgbClr val="FFC000">
                <a:alpha val="50196"/>
              </a:srgb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s-AR" sz="2400" dirty="0"/>
                <a:t> </a:t>
              </a:r>
              <a:r>
                <a:rPr lang="es-AR" dirty="0">
                  <a:solidFill>
                    <a:srgbClr val="FFC000"/>
                  </a:solidFill>
                  <a:hlinkClick r:id="rId4"/>
                </a:rPr>
                <a:t>centrogestalticordoba@gmail.com</a:t>
              </a:r>
              <a:endParaRPr lang="es-AR" dirty="0"/>
            </a:p>
          </p:txBody>
        </p:sp>
      </p:grpSp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0156" y="6029998"/>
            <a:ext cx="513334" cy="42474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887951" y="1196752"/>
            <a:ext cx="5924409" cy="22185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CuadroTexto 1"/>
          <p:cNvSpPr txBox="1"/>
          <p:nvPr/>
        </p:nvSpPr>
        <p:spPr>
          <a:xfrm>
            <a:off x="1083769" y="1366897"/>
            <a:ext cx="7160637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>
                <a:cs typeface="Times New Roman" pitchFamily="18" charset="0"/>
              </a:rPr>
              <a:t>DOCENTES NÚMEROS CONTACTO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Lic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Tamhara Castelluber  +5493514598441</a:t>
            </a:r>
          </a:p>
          <a:p>
            <a:pPr algn="ctr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Lic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Antonio Camargo +5493515932369</a:t>
            </a:r>
          </a:p>
          <a:p>
            <a:pPr algn="ctr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Psicop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Marcela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Balegno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+5493516862981</a:t>
            </a:r>
            <a:endParaRPr lang="es-AR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3962" y="2147523"/>
            <a:ext cx="769593" cy="69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83402"/>
      </p:ext>
    </p:extLst>
  </p:cSld>
  <p:clrMapOvr>
    <a:masterClrMapping/>
  </p:clrMapOvr>
  <p:transition advTm="7831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42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2" name="1 Rectángulo"/>
          <p:cNvSpPr/>
          <p:nvPr/>
        </p:nvSpPr>
        <p:spPr>
          <a:xfrm>
            <a:off x="827584" y="980728"/>
            <a:ext cx="7488832" cy="4493538"/>
          </a:xfrm>
          <a:prstGeom prst="rect">
            <a:avLst/>
          </a:prstGeo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s-AR" sz="32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AR" sz="3200" b="1" dirty="0">
                <a:solidFill>
                  <a:srgbClr val="C00000"/>
                </a:solidFill>
              </a:rPr>
              <a:t>Módulo I</a:t>
            </a:r>
            <a:r>
              <a:rPr lang="es-AR" sz="3200" b="1" dirty="0">
                <a:solidFill>
                  <a:schemeClr val="bg2"/>
                </a:solidFill>
              </a:rPr>
              <a:t>  </a:t>
            </a:r>
          </a:p>
          <a:p>
            <a:r>
              <a:rPr lang="es-AR" sz="2000" b="1" dirty="0">
                <a:solidFill>
                  <a:schemeClr val="bg2">
                    <a:lumMod val="10000"/>
                  </a:schemeClr>
                </a:solidFill>
              </a:rPr>
              <a:t>                          BASES DEL ENFOQUE INTEGRAL FENOMENOLÓGICO</a:t>
            </a:r>
          </a:p>
          <a:p>
            <a:endParaRPr lang="es-AR" sz="20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Bases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filosóficas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epistemológicas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la gestalt; 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Fenomenología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 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Existencialismo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Psicología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la gestalt, 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Fenomenología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la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percepción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Psicoanálisis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Historia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del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Enfoque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Gestáltico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Historia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la M.T. Fritz y  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 Laura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Perls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 Las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diferentes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corrientes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sus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implicancias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                   El “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Aquí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y el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Ahora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”, la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Relación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de “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Simpatía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”</a:t>
            </a:r>
            <a:endParaRPr lang="es-AR" sz="20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sz="2000" dirty="0"/>
          </a:p>
          <a:p>
            <a:r>
              <a:rPr lang="es-AR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s-AR" dirty="0">
              <a:solidFill>
                <a:schemeClr val="bg2">
                  <a:lumMod val="10000"/>
                </a:schemeClr>
              </a:solidFill>
            </a:endParaRPr>
          </a:p>
          <a:p>
            <a:endParaRPr lang="es-AR" dirty="0"/>
          </a:p>
        </p:txBody>
      </p:sp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460431" y="6302493"/>
            <a:ext cx="662427" cy="52120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advTm="10405">
    <p:pull dir="d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 PROGRAMA 2020  POSTGRADO MODALIDAD VIRTUAL</Template>
  <TotalTime>29</TotalTime>
  <Words>1520</Words>
  <Application>Microsoft Office PowerPoint</Application>
  <PresentationFormat>Presentación en pantalla (4:3)</PresentationFormat>
  <Paragraphs>286</Paragraphs>
  <Slides>19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Tema de Office</vt:lpstr>
      <vt:lpstr>Presentación de PowerPoint</vt:lpstr>
      <vt:lpstr> CURSO POSGRADO TERAPIA GESTÁLTICA Y  MEDIACIÓN TERAPEUTICA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camargo</dc:creator>
  <cp:lastModifiedBy>Agustín Camargo</cp:lastModifiedBy>
  <cp:revision>4</cp:revision>
  <dcterms:created xsi:type="dcterms:W3CDTF">2020-12-30T21:42:04Z</dcterms:created>
  <dcterms:modified xsi:type="dcterms:W3CDTF">2021-02-18T03:59:17Z</dcterms:modified>
</cp:coreProperties>
</file>